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0" r:id="rId8"/>
    <p:sldId id="269" r:id="rId9"/>
    <p:sldId id="270" r:id="rId10"/>
    <p:sldId id="271" r:id="rId11"/>
    <p:sldId id="262" r:id="rId12"/>
    <p:sldId id="263" r:id="rId13"/>
    <p:sldId id="264" r:id="rId14"/>
    <p:sldId id="265" r:id="rId15"/>
    <p:sldId id="272" r:id="rId16"/>
    <p:sldId id="266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2DBFE5-60D5-476C-8663-D16E6DE857F4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5245A3-9CA1-4FF9-A843-E8CC800B1046}">
      <dgm:prSet phldrT="[نص]" custT="1"/>
      <dgm:spPr/>
      <dgm:t>
        <a:bodyPr/>
        <a:lstStyle/>
        <a:p>
          <a:r>
            <a:rPr lang="ar-IQ" sz="2000" dirty="0" smtClean="0"/>
            <a:t>جامعة البصرة </a:t>
          </a:r>
          <a:endParaRPr lang="en-US" sz="2000" dirty="0"/>
        </a:p>
      </dgm:t>
    </dgm:pt>
    <dgm:pt modelId="{2C330524-E96D-4D34-8E8E-271932E4BD0A}" type="parTrans" cxnId="{52FA14D4-6189-47F8-9350-B4379811D618}">
      <dgm:prSet/>
      <dgm:spPr/>
      <dgm:t>
        <a:bodyPr/>
        <a:lstStyle/>
        <a:p>
          <a:endParaRPr lang="en-US" sz="2000"/>
        </a:p>
      </dgm:t>
    </dgm:pt>
    <dgm:pt modelId="{14D522F1-BA77-4FB2-BE5C-C8FF74243C5E}" type="sibTrans" cxnId="{52FA14D4-6189-47F8-9350-B4379811D618}">
      <dgm:prSet/>
      <dgm:spPr/>
      <dgm:t>
        <a:bodyPr/>
        <a:lstStyle/>
        <a:p>
          <a:endParaRPr lang="en-US" sz="2000"/>
        </a:p>
      </dgm:t>
    </dgm:pt>
    <dgm:pt modelId="{C40B60A3-761A-4755-A7D1-E739A8E54C36}">
      <dgm:prSet phldrT="[نص]" custT="1"/>
      <dgm:spPr/>
      <dgm:t>
        <a:bodyPr/>
        <a:lstStyle/>
        <a:p>
          <a:r>
            <a:rPr lang="ar-IQ" sz="2000" dirty="0" smtClean="0"/>
            <a:t>كلية الهندسة </a:t>
          </a:r>
          <a:endParaRPr lang="en-US" sz="2000" dirty="0"/>
        </a:p>
      </dgm:t>
    </dgm:pt>
    <dgm:pt modelId="{CDE4A9BE-143B-45AA-ADE4-5CF8A9E42534}" type="parTrans" cxnId="{110FDF9D-B511-486C-8D8C-7CEB02BBE528}">
      <dgm:prSet/>
      <dgm:spPr/>
      <dgm:t>
        <a:bodyPr/>
        <a:lstStyle/>
        <a:p>
          <a:endParaRPr lang="en-US" sz="2000"/>
        </a:p>
      </dgm:t>
    </dgm:pt>
    <dgm:pt modelId="{0F0016A1-7535-45C4-8123-43CB44B0D490}" type="sibTrans" cxnId="{110FDF9D-B511-486C-8D8C-7CEB02BBE528}">
      <dgm:prSet/>
      <dgm:spPr/>
      <dgm:t>
        <a:bodyPr/>
        <a:lstStyle/>
        <a:p>
          <a:endParaRPr lang="en-US" sz="2000"/>
        </a:p>
      </dgm:t>
    </dgm:pt>
    <dgm:pt modelId="{DF73E2FF-A7ED-4028-AB43-E5EDF20F3FCA}">
      <dgm:prSet phldrT="[نص]" custT="1"/>
      <dgm:spPr/>
      <dgm:t>
        <a:bodyPr/>
        <a:lstStyle/>
        <a:p>
          <a:r>
            <a:rPr lang="ar-IQ" sz="2000" dirty="0" smtClean="0"/>
            <a:t>قسم المدني </a:t>
          </a:r>
          <a:endParaRPr lang="en-US" sz="2000" dirty="0"/>
        </a:p>
      </dgm:t>
    </dgm:pt>
    <dgm:pt modelId="{2404B645-B7B8-4FB6-8A62-44A027B397CD}" type="parTrans" cxnId="{9CC1EF7A-20FF-4A93-AA5F-38FCC090D3C3}">
      <dgm:prSet/>
      <dgm:spPr/>
      <dgm:t>
        <a:bodyPr/>
        <a:lstStyle/>
        <a:p>
          <a:endParaRPr lang="en-US" sz="2000"/>
        </a:p>
      </dgm:t>
    </dgm:pt>
    <dgm:pt modelId="{1D632F9A-FBFC-4D16-9674-94DBDFF99C0F}" type="sibTrans" cxnId="{9CC1EF7A-20FF-4A93-AA5F-38FCC090D3C3}">
      <dgm:prSet/>
      <dgm:spPr/>
      <dgm:t>
        <a:bodyPr/>
        <a:lstStyle/>
        <a:p>
          <a:endParaRPr lang="en-US" sz="2000"/>
        </a:p>
      </dgm:t>
    </dgm:pt>
    <dgm:pt modelId="{5B970540-12CF-4411-9B03-80781A47AC50}">
      <dgm:prSet phldrT="[نص]" custT="1"/>
      <dgm:spPr/>
      <dgm:t>
        <a:bodyPr/>
        <a:lstStyle/>
        <a:p>
          <a:r>
            <a:rPr lang="ar-IQ" sz="2000" dirty="0" smtClean="0"/>
            <a:t>قسم معماري </a:t>
          </a:r>
          <a:endParaRPr lang="en-US" sz="2000" dirty="0"/>
        </a:p>
      </dgm:t>
    </dgm:pt>
    <dgm:pt modelId="{5F1AA1BD-834A-413E-85AB-7D571925FD9B}" type="parTrans" cxnId="{8505A568-804E-4419-BC9F-76C77D570832}">
      <dgm:prSet/>
      <dgm:spPr/>
      <dgm:t>
        <a:bodyPr/>
        <a:lstStyle/>
        <a:p>
          <a:endParaRPr lang="en-US" sz="2000"/>
        </a:p>
      </dgm:t>
    </dgm:pt>
    <dgm:pt modelId="{68AB89B0-5741-41D4-84E6-831B05AAAF0B}" type="sibTrans" cxnId="{8505A568-804E-4419-BC9F-76C77D570832}">
      <dgm:prSet/>
      <dgm:spPr/>
      <dgm:t>
        <a:bodyPr/>
        <a:lstStyle/>
        <a:p>
          <a:endParaRPr lang="en-US" sz="2000"/>
        </a:p>
      </dgm:t>
    </dgm:pt>
    <dgm:pt modelId="{9D61A6D4-07F1-405D-9200-E6FFD213D0CB}">
      <dgm:prSet phldrT="[نص]" custT="1"/>
      <dgm:spPr/>
      <dgm:t>
        <a:bodyPr/>
        <a:lstStyle/>
        <a:p>
          <a:r>
            <a:rPr lang="ar-IQ" sz="2000" dirty="0" smtClean="0"/>
            <a:t>كلية التربية </a:t>
          </a:r>
          <a:endParaRPr lang="en-US" sz="2000" dirty="0"/>
        </a:p>
      </dgm:t>
    </dgm:pt>
    <dgm:pt modelId="{3ECBF9B5-9C2D-4840-8EA7-CA74060072E1}" type="parTrans" cxnId="{8D77E624-AF6B-4899-B25E-19B18580043D}">
      <dgm:prSet/>
      <dgm:spPr/>
      <dgm:t>
        <a:bodyPr/>
        <a:lstStyle/>
        <a:p>
          <a:endParaRPr lang="en-US" sz="2000"/>
        </a:p>
      </dgm:t>
    </dgm:pt>
    <dgm:pt modelId="{E9A58F9A-363F-4364-BC4A-7D0241FFB9AD}" type="sibTrans" cxnId="{8D77E624-AF6B-4899-B25E-19B18580043D}">
      <dgm:prSet/>
      <dgm:spPr/>
      <dgm:t>
        <a:bodyPr/>
        <a:lstStyle/>
        <a:p>
          <a:endParaRPr lang="en-US" sz="2000"/>
        </a:p>
      </dgm:t>
    </dgm:pt>
    <dgm:pt modelId="{9027FA0C-7479-4D99-8A24-6EABE04E22FB}">
      <dgm:prSet phldrT="[نص]" custT="1"/>
      <dgm:spPr/>
      <dgm:t>
        <a:bodyPr/>
        <a:lstStyle/>
        <a:p>
          <a:r>
            <a:rPr lang="ar-IQ" sz="2000" dirty="0" smtClean="0"/>
            <a:t>قسم العلوم التربوية والنفسية </a:t>
          </a:r>
          <a:endParaRPr lang="en-US" sz="2000" dirty="0"/>
        </a:p>
      </dgm:t>
    </dgm:pt>
    <dgm:pt modelId="{F111F4D1-3143-4AE1-9599-FE2C61ACE1E6}" type="parTrans" cxnId="{55DF6756-D282-49D8-8BA2-ABD1FB573FB7}">
      <dgm:prSet/>
      <dgm:spPr/>
      <dgm:t>
        <a:bodyPr/>
        <a:lstStyle/>
        <a:p>
          <a:endParaRPr lang="en-US" sz="2000"/>
        </a:p>
      </dgm:t>
    </dgm:pt>
    <dgm:pt modelId="{ACAB4115-7451-4FF4-A44F-C4DF31062CEA}" type="sibTrans" cxnId="{55DF6756-D282-49D8-8BA2-ABD1FB573FB7}">
      <dgm:prSet/>
      <dgm:spPr/>
      <dgm:t>
        <a:bodyPr/>
        <a:lstStyle/>
        <a:p>
          <a:endParaRPr lang="en-US" sz="2000"/>
        </a:p>
      </dgm:t>
    </dgm:pt>
    <dgm:pt modelId="{CDCC0F86-1215-4169-B3E2-FFB1A101C589}" type="pres">
      <dgm:prSet presAssocID="{132DBFE5-60D5-476C-8663-D16E6DE857F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0F26CF9-72C2-4333-AE97-9C9EC1DBFFE0}" type="pres">
      <dgm:prSet presAssocID="{095245A3-9CA1-4FF9-A843-E8CC800B1046}" presName="hierRoot1" presStyleCnt="0"/>
      <dgm:spPr/>
    </dgm:pt>
    <dgm:pt modelId="{67206FD5-D760-4DD8-8833-1A52CC2D9440}" type="pres">
      <dgm:prSet presAssocID="{095245A3-9CA1-4FF9-A843-E8CC800B1046}" presName="composite" presStyleCnt="0"/>
      <dgm:spPr/>
    </dgm:pt>
    <dgm:pt modelId="{1EFD3E43-5B82-4D55-95F2-E68C5ECC7230}" type="pres">
      <dgm:prSet presAssocID="{095245A3-9CA1-4FF9-A843-E8CC800B1046}" presName="image" presStyleLbl="node0" presStyleIdx="0" presStyleCnt="1"/>
      <dgm:spPr/>
    </dgm:pt>
    <dgm:pt modelId="{0D06AD1F-A30A-442E-AC85-3B1EB103B1B4}" type="pres">
      <dgm:prSet presAssocID="{095245A3-9CA1-4FF9-A843-E8CC800B1046}" presName="text" presStyleLbl="revTx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4B6465-F552-4AA4-B54D-F879ED30A756}" type="pres">
      <dgm:prSet presAssocID="{095245A3-9CA1-4FF9-A843-E8CC800B1046}" presName="hierChild2" presStyleCnt="0"/>
      <dgm:spPr/>
    </dgm:pt>
    <dgm:pt modelId="{EBE5A29D-AD61-4DDC-9864-860E4128BD01}" type="pres">
      <dgm:prSet presAssocID="{CDE4A9BE-143B-45AA-ADE4-5CF8A9E42534}" presName="Name10" presStyleLbl="parChTrans1D2" presStyleIdx="0" presStyleCnt="2"/>
      <dgm:spPr/>
    </dgm:pt>
    <dgm:pt modelId="{2CBF2D61-8574-4B6A-9F44-AABD13D2B387}" type="pres">
      <dgm:prSet presAssocID="{C40B60A3-761A-4755-A7D1-E739A8E54C36}" presName="hierRoot2" presStyleCnt="0"/>
      <dgm:spPr/>
    </dgm:pt>
    <dgm:pt modelId="{B52D6D7B-396B-4DA2-8D80-3C18613842C6}" type="pres">
      <dgm:prSet presAssocID="{C40B60A3-761A-4755-A7D1-E739A8E54C36}" presName="composite2" presStyleCnt="0"/>
      <dgm:spPr/>
    </dgm:pt>
    <dgm:pt modelId="{A99CC546-3541-418E-8BA1-452EA5E46B47}" type="pres">
      <dgm:prSet presAssocID="{C40B60A3-761A-4755-A7D1-E739A8E54C36}" presName="image2" presStyleLbl="node2" presStyleIdx="0" presStyleCnt="2"/>
      <dgm:spPr/>
    </dgm:pt>
    <dgm:pt modelId="{7D967FCC-D29D-471E-BAFE-5E82667E2588}" type="pres">
      <dgm:prSet presAssocID="{C40B60A3-761A-4755-A7D1-E739A8E54C36}" presName="text2" presStyleLbl="revTx" presStyleIdx="1" presStyleCnt="6">
        <dgm:presLayoutVars>
          <dgm:chPref val="3"/>
        </dgm:presLayoutVars>
      </dgm:prSet>
      <dgm:spPr/>
    </dgm:pt>
    <dgm:pt modelId="{6091CAF2-15AF-4E89-86E9-B7D7A7091ACA}" type="pres">
      <dgm:prSet presAssocID="{C40B60A3-761A-4755-A7D1-E739A8E54C36}" presName="hierChild3" presStyleCnt="0"/>
      <dgm:spPr/>
    </dgm:pt>
    <dgm:pt modelId="{71BD38B2-54C7-48BE-9089-FF297484B4B5}" type="pres">
      <dgm:prSet presAssocID="{2404B645-B7B8-4FB6-8A62-44A027B397CD}" presName="Name17" presStyleLbl="parChTrans1D3" presStyleIdx="0" presStyleCnt="3"/>
      <dgm:spPr/>
    </dgm:pt>
    <dgm:pt modelId="{323841F5-85EF-43E0-B95E-A0B2CEF0F79F}" type="pres">
      <dgm:prSet presAssocID="{DF73E2FF-A7ED-4028-AB43-E5EDF20F3FCA}" presName="hierRoot3" presStyleCnt="0"/>
      <dgm:spPr/>
    </dgm:pt>
    <dgm:pt modelId="{5EE9A904-E0E4-4B18-9B0A-70469D2DDF27}" type="pres">
      <dgm:prSet presAssocID="{DF73E2FF-A7ED-4028-AB43-E5EDF20F3FCA}" presName="composite3" presStyleCnt="0"/>
      <dgm:spPr/>
    </dgm:pt>
    <dgm:pt modelId="{78026DF1-543F-4B43-9043-5A7B4BD9A722}" type="pres">
      <dgm:prSet presAssocID="{DF73E2FF-A7ED-4028-AB43-E5EDF20F3FCA}" presName="image3" presStyleLbl="node3" presStyleIdx="0" presStyleCnt="3"/>
      <dgm:spPr/>
    </dgm:pt>
    <dgm:pt modelId="{4EF52814-6A9B-4820-9614-8C70076B71F4}" type="pres">
      <dgm:prSet presAssocID="{DF73E2FF-A7ED-4028-AB43-E5EDF20F3FCA}" presName="text3" presStyleLbl="revTx" presStyleIdx="2" presStyleCnt="6">
        <dgm:presLayoutVars>
          <dgm:chPref val="3"/>
        </dgm:presLayoutVars>
      </dgm:prSet>
      <dgm:spPr/>
    </dgm:pt>
    <dgm:pt modelId="{3115AADE-2D6E-4383-92AD-7B4F50ADE4C5}" type="pres">
      <dgm:prSet presAssocID="{DF73E2FF-A7ED-4028-AB43-E5EDF20F3FCA}" presName="hierChild4" presStyleCnt="0"/>
      <dgm:spPr/>
    </dgm:pt>
    <dgm:pt modelId="{E23AA8BD-DA89-4A6E-B6CC-9010EAAD7888}" type="pres">
      <dgm:prSet presAssocID="{5F1AA1BD-834A-413E-85AB-7D571925FD9B}" presName="Name17" presStyleLbl="parChTrans1D3" presStyleIdx="1" presStyleCnt="3"/>
      <dgm:spPr/>
    </dgm:pt>
    <dgm:pt modelId="{9E37191E-1639-480F-834C-5331463F0CD8}" type="pres">
      <dgm:prSet presAssocID="{5B970540-12CF-4411-9B03-80781A47AC50}" presName="hierRoot3" presStyleCnt="0"/>
      <dgm:spPr/>
    </dgm:pt>
    <dgm:pt modelId="{66869EC7-B933-4CB7-9C9B-8447CA6E43BD}" type="pres">
      <dgm:prSet presAssocID="{5B970540-12CF-4411-9B03-80781A47AC50}" presName="composite3" presStyleCnt="0"/>
      <dgm:spPr/>
    </dgm:pt>
    <dgm:pt modelId="{85FB0A10-A220-4033-8215-4736B0BF9948}" type="pres">
      <dgm:prSet presAssocID="{5B970540-12CF-4411-9B03-80781A47AC50}" presName="image3" presStyleLbl="node3" presStyleIdx="1" presStyleCnt="3"/>
      <dgm:spPr/>
    </dgm:pt>
    <dgm:pt modelId="{C4127415-4AF4-46AE-B340-302F3DE03844}" type="pres">
      <dgm:prSet presAssocID="{5B970540-12CF-4411-9B03-80781A47AC50}" presName="text3" presStyleLbl="revTx" presStyleIdx="3" presStyleCnt="6">
        <dgm:presLayoutVars>
          <dgm:chPref val="3"/>
        </dgm:presLayoutVars>
      </dgm:prSet>
      <dgm:spPr/>
    </dgm:pt>
    <dgm:pt modelId="{CEDF8CF0-7F49-466E-AC55-8EAC8722ED23}" type="pres">
      <dgm:prSet presAssocID="{5B970540-12CF-4411-9B03-80781A47AC50}" presName="hierChild4" presStyleCnt="0"/>
      <dgm:spPr/>
    </dgm:pt>
    <dgm:pt modelId="{9328E4E7-5284-437E-B185-FF024140636D}" type="pres">
      <dgm:prSet presAssocID="{3ECBF9B5-9C2D-4840-8EA7-CA74060072E1}" presName="Name10" presStyleLbl="parChTrans1D2" presStyleIdx="1" presStyleCnt="2"/>
      <dgm:spPr/>
    </dgm:pt>
    <dgm:pt modelId="{0394A634-22C5-40E4-89BB-51B4804DE851}" type="pres">
      <dgm:prSet presAssocID="{9D61A6D4-07F1-405D-9200-E6FFD213D0CB}" presName="hierRoot2" presStyleCnt="0"/>
      <dgm:spPr/>
    </dgm:pt>
    <dgm:pt modelId="{94B7508A-CDE3-4311-BD79-E0DB735629E7}" type="pres">
      <dgm:prSet presAssocID="{9D61A6D4-07F1-405D-9200-E6FFD213D0CB}" presName="composite2" presStyleCnt="0"/>
      <dgm:spPr/>
    </dgm:pt>
    <dgm:pt modelId="{6B70D280-C968-49BC-AEC7-DDBE28B3165F}" type="pres">
      <dgm:prSet presAssocID="{9D61A6D4-07F1-405D-9200-E6FFD213D0CB}" presName="image2" presStyleLbl="node2" presStyleIdx="1" presStyleCnt="2"/>
      <dgm:spPr/>
    </dgm:pt>
    <dgm:pt modelId="{8E9F76ED-9454-427C-97AC-2F2CA164525A}" type="pres">
      <dgm:prSet presAssocID="{9D61A6D4-07F1-405D-9200-E6FFD213D0CB}" presName="text2" presStyleLbl="revTx" presStyleIdx="4" presStyleCnt="6">
        <dgm:presLayoutVars>
          <dgm:chPref val="3"/>
        </dgm:presLayoutVars>
      </dgm:prSet>
      <dgm:spPr/>
    </dgm:pt>
    <dgm:pt modelId="{8903CEFF-C322-444C-92A8-E1B229966E06}" type="pres">
      <dgm:prSet presAssocID="{9D61A6D4-07F1-405D-9200-E6FFD213D0CB}" presName="hierChild3" presStyleCnt="0"/>
      <dgm:spPr/>
    </dgm:pt>
    <dgm:pt modelId="{0EF8D3A3-C9EB-4B43-836E-ACBF24A86DD8}" type="pres">
      <dgm:prSet presAssocID="{F111F4D1-3143-4AE1-9599-FE2C61ACE1E6}" presName="Name17" presStyleLbl="parChTrans1D3" presStyleIdx="2" presStyleCnt="3"/>
      <dgm:spPr/>
    </dgm:pt>
    <dgm:pt modelId="{475B853B-A1BA-4EDB-A0CE-FE765D692E0F}" type="pres">
      <dgm:prSet presAssocID="{9027FA0C-7479-4D99-8A24-6EABE04E22FB}" presName="hierRoot3" presStyleCnt="0"/>
      <dgm:spPr/>
    </dgm:pt>
    <dgm:pt modelId="{6079ACD3-DF88-4B8A-96CB-062241B5C510}" type="pres">
      <dgm:prSet presAssocID="{9027FA0C-7479-4D99-8A24-6EABE04E22FB}" presName="composite3" presStyleCnt="0"/>
      <dgm:spPr/>
    </dgm:pt>
    <dgm:pt modelId="{D825CFEC-6D5A-4777-86B0-875D7CA36E69}" type="pres">
      <dgm:prSet presAssocID="{9027FA0C-7479-4D99-8A24-6EABE04E22FB}" presName="image3" presStyleLbl="node3" presStyleIdx="2" presStyleCnt="3"/>
      <dgm:spPr/>
    </dgm:pt>
    <dgm:pt modelId="{9CD420AD-C161-4648-B0BB-0B12C7116B4F}" type="pres">
      <dgm:prSet presAssocID="{9027FA0C-7479-4D99-8A24-6EABE04E22FB}" presName="text3" presStyleLbl="revTx" presStyleIdx="5" presStyleCnt="6">
        <dgm:presLayoutVars>
          <dgm:chPref val="3"/>
        </dgm:presLayoutVars>
      </dgm:prSet>
      <dgm:spPr/>
    </dgm:pt>
    <dgm:pt modelId="{D24F7FE1-55E6-4C78-B859-EBC26C4C643B}" type="pres">
      <dgm:prSet presAssocID="{9027FA0C-7479-4D99-8A24-6EABE04E22FB}" presName="hierChild4" presStyleCnt="0"/>
      <dgm:spPr/>
    </dgm:pt>
  </dgm:ptLst>
  <dgm:cxnLst>
    <dgm:cxn modelId="{442D419C-69C6-400A-AA58-2FCE6B356B8D}" type="presOf" srcId="{CDE4A9BE-143B-45AA-ADE4-5CF8A9E42534}" destId="{EBE5A29D-AD61-4DDC-9864-860E4128BD01}" srcOrd="0" destOrd="0" presId="urn:microsoft.com/office/officeart/2009/layout/CirclePictureHierarchy"/>
    <dgm:cxn modelId="{8D77E624-AF6B-4899-B25E-19B18580043D}" srcId="{095245A3-9CA1-4FF9-A843-E8CC800B1046}" destId="{9D61A6D4-07F1-405D-9200-E6FFD213D0CB}" srcOrd="1" destOrd="0" parTransId="{3ECBF9B5-9C2D-4840-8EA7-CA74060072E1}" sibTransId="{E9A58F9A-363F-4364-BC4A-7D0241FFB9AD}"/>
    <dgm:cxn modelId="{9CC1EF7A-20FF-4A93-AA5F-38FCC090D3C3}" srcId="{C40B60A3-761A-4755-A7D1-E739A8E54C36}" destId="{DF73E2FF-A7ED-4028-AB43-E5EDF20F3FCA}" srcOrd="0" destOrd="0" parTransId="{2404B645-B7B8-4FB6-8A62-44A027B397CD}" sibTransId="{1D632F9A-FBFC-4D16-9674-94DBDFF99C0F}"/>
    <dgm:cxn modelId="{2A8BA280-5A52-402D-9EC4-CB64108FC1A0}" type="presOf" srcId="{C40B60A3-761A-4755-A7D1-E739A8E54C36}" destId="{7D967FCC-D29D-471E-BAFE-5E82667E2588}" srcOrd="0" destOrd="0" presId="urn:microsoft.com/office/officeart/2009/layout/CirclePictureHierarchy"/>
    <dgm:cxn modelId="{A741DD96-677F-431D-88C1-FE2854C3490A}" type="presOf" srcId="{132DBFE5-60D5-476C-8663-D16E6DE857F4}" destId="{CDCC0F86-1215-4169-B3E2-FFB1A101C589}" srcOrd="0" destOrd="0" presId="urn:microsoft.com/office/officeart/2009/layout/CirclePictureHierarchy"/>
    <dgm:cxn modelId="{49D157DB-9233-441D-B1F3-E5E2F0522B4F}" type="presOf" srcId="{9027FA0C-7479-4D99-8A24-6EABE04E22FB}" destId="{9CD420AD-C161-4648-B0BB-0B12C7116B4F}" srcOrd="0" destOrd="0" presId="urn:microsoft.com/office/officeart/2009/layout/CirclePictureHierarchy"/>
    <dgm:cxn modelId="{8505A568-804E-4419-BC9F-76C77D570832}" srcId="{C40B60A3-761A-4755-A7D1-E739A8E54C36}" destId="{5B970540-12CF-4411-9B03-80781A47AC50}" srcOrd="1" destOrd="0" parTransId="{5F1AA1BD-834A-413E-85AB-7D571925FD9B}" sibTransId="{68AB89B0-5741-41D4-84E6-831B05AAAF0B}"/>
    <dgm:cxn modelId="{E6B3893C-0DFF-4BF0-AD0F-0FD7E98E825D}" type="presOf" srcId="{DF73E2FF-A7ED-4028-AB43-E5EDF20F3FCA}" destId="{4EF52814-6A9B-4820-9614-8C70076B71F4}" srcOrd="0" destOrd="0" presId="urn:microsoft.com/office/officeart/2009/layout/CirclePictureHierarchy"/>
    <dgm:cxn modelId="{33040907-652C-48C2-9F72-48682610CF00}" type="presOf" srcId="{5F1AA1BD-834A-413E-85AB-7D571925FD9B}" destId="{E23AA8BD-DA89-4A6E-B6CC-9010EAAD7888}" srcOrd="0" destOrd="0" presId="urn:microsoft.com/office/officeart/2009/layout/CirclePictureHierarchy"/>
    <dgm:cxn modelId="{E485554B-C260-4E5F-8201-7E1AEB8CBC38}" type="presOf" srcId="{F111F4D1-3143-4AE1-9599-FE2C61ACE1E6}" destId="{0EF8D3A3-C9EB-4B43-836E-ACBF24A86DD8}" srcOrd="0" destOrd="0" presId="urn:microsoft.com/office/officeart/2009/layout/CirclePictureHierarchy"/>
    <dgm:cxn modelId="{55DF6756-D282-49D8-8BA2-ABD1FB573FB7}" srcId="{9D61A6D4-07F1-405D-9200-E6FFD213D0CB}" destId="{9027FA0C-7479-4D99-8A24-6EABE04E22FB}" srcOrd="0" destOrd="0" parTransId="{F111F4D1-3143-4AE1-9599-FE2C61ACE1E6}" sibTransId="{ACAB4115-7451-4FF4-A44F-C4DF31062CEA}"/>
    <dgm:cxn modelId="{9CA41C11-5EC6-4CFA-A711-00E47DE1EE53}" type="presOf" srcId="{9D61A6D4-07F1-405D-9200-E6FFD213D0CB}" destId="{8E9F76ED-9454-427C-97AC-2F2CA164525A}" srcOrd="0" destOrd="0" presId="urn:microsoft.com/office/officeart/2009/layout/CirclePictureHierarchy"/>
    <dgm:cxn modelId="{52FA14D4-6189-47F8-9350-B4379811D618}" srcId="{132DBFE5-60D5-476C-8663-D16E6DE857F4}" destId="{095245A3-9CA1-4FF9-A843-E8CC800B1046}" srcOrd="0" destOrd="0" parTransId="{2C330524-E96D-4D34-8E8E-271932E4BD0A}" sibTransId="{14D522F1-BA77-4FB2-BE5C-C8FF74243C5E}"/>
    <dgm:cxn modelId="{E34269CA-40E0-42E4-ACF5-02CCC713BE81}" type="presOf" srcId="{095245A3-9CA1-4FF9-A843-E8CC800B1046}" destId="{0D06AD1F-A30A-442E-AC85-3B1EB103B1B4}" srcOrd="0" destOrd="0" presId="urn:microsoft.com/office/officeart/2009/layout/CirclePictureHierarchy"/>
    <dgm:cxn modelId="{31FF7A8E-B741-404A-823D-9F8F3CE640F6}" type="presOf" srcId="{5B970540-12CF-4411-9B03-80781A47AC50}" destId="{C4127415-4AF4-46AE-B340-302F3DE03844}" srcOrd="0" destOrd="0" presId="urn:microsoft.com/office/officeart/2009/layout/CirclePictureHierarchy"/>
    <dgm:cxn modelId="{110FDF9D-B511-486C-8D8C-7CEB02BBE528}" srcId="{095245A3-9CA1-4FF9-A843-E8CC800B1046}" destId="{C40B60A3-761A-4755-A7D1-E739A8E54C36}" srcOrd="0" destOrd="0" parTransId="{CDE4A9BE-143B-45AA-ADE4-5CF8A9E42534}" sibTransId="{0F0016A1-7535-45C4-8123-43CB44B0D490}"/>
    <dgm:cxn modelId="{E256B972-D768-4AB1-BFBC-A0236A7E4AF8}" type="presOf" srcId="{2404B645-B7B8-4FB6-8A62-44A027B397CD}" destId="{71BD38B2-54C7-48BE-9089-FF297484B4B5}" srcOrd="0" destOrd="0" presId="urn:microsoft.com/office/officeart/2009/layout/CirclePictureHierarchy"/>
    <dgm:cxn modelId="{3665C5A1-20CB-4383-AFC0-71C85BD8953B}" type="presOf" srcId="{3ECBF9B5-9C2D-4840-8EA7-CA74060072E1}" destId="{9328E4E7-5284-437E-B185-FF024140636D}" srcOrd="0" destOrd="0" presId="urn:microsoft.com/office/officeart/2009/layout/CirclePictureHierarchy"/>
    <dgm:cxn modelId="{3A7B2411-C1B0-48F2-9A81-0FE8438FDF00}" type="presParOf" srcId="{CDCC0F86-1215-4169-B3E2-FFB1A101C589}" destId="{A0F26CF9-72C2-4333-AE97-9C9EC1DBFFE0}" srcOrd="0" destOrd="0" presId="urn:microsoft.com/office/officeart/2009/layout/CirclePictureHierarchy"/>
    <dgm:cxn modelId="{B5B98345-AD1B-4799-BDDF-B9EDEDFFD95E}" type="presParOf" srcId="{A0F26CF9-72C2-4333-AE97-9C9EC1DBFFE0}" destId="{67206FD5-D760-4DD8-8833-1A52CC2D9440}" srcOrd="0" destOrd="0" presId="urn:microsoft.com/office/officeart/2009/layout/CirclePictureHierarchy"/>
    <dgm:cxn modelId="{0FF1CA79-8252-46DD-865F-89466CAA1739}" type="presParOf" srcId="{67206FD5-D760-4DD8-8833-1A52CC2D9440}" destId="{1EFD3E43-5B82-4D55-95F2-E68C5ECC7230}" srcOrd="0" destOrd="0" presId="urn:microsoft.com/office/officeart/2009/layout/CirclePictureHierarchy"/>
    <dgm:cxn modelId="{F50F3676-2F27-449B-A3BE-9CD6E17D0F35}" type="presParOf" srcId="{67206FD5-D760-4DD8-8833-1A52CC2D9440}" destId="{0D06AD1F-A30A-442E-AC85-3B1EB103B1B4}" srcOrd="1" destOrd="0" presId="urn:microsoft.com/office/officeart/2009/layout/CirclePictureHierarchy"/>
    <dgm:cxn modelId="{1689FF8A-349A-4396-A400-0A8811467EFF}" type="presParOf" srcId="{A0F26CF9-72C2-4333-AE97-9C9EC1DBFFE0}" destId="{444B6465-F552-4AA4-B54D-F879ED30A756}" srcOrd="1" destOrd="0" presId="urn:microsoft.com/office/officeart/2009/layout/CirclePictureHierarchy"/>
    <dgm:cxn modelId="{97671BD7-6715-4DD6-B77E-10FE2BD983FE}" type="presParOf" srcId="{444B6465-F552-4AA4-B54D-F879ED30A756}" destId="{EBE5A29D-AD61-4DDC-9864-860E4128BD01}" srcOrd="0" destOrd="0" presId="urn:microsoft.com/office/officeart/2009/layout/CirclePictureHierarchy"/>
    <dgm:cxn modelId="{35BA4176-930B-474C-B520-6EABDBBF6842}" type="presParOf" srcId="{444B6465-F552-4AA4-B54D-F879ED30A756}" destId="{2CBF2D61-8574-4B6A-9F44-AABD13D2B387}" srcOrd="1" destOrd="0" presId="urn:microsoft.com/office/officeart/2009/layout/CirclePictureHierarchy"/>
    <dgm:cxn modelId="{3BA73191-ABF0-4A98-8B0C-B75B6173D125}" type="presParOf" srcId="{2CBF2D61-8574-4B6A-9F44-AABD13D2B387}" destId="{B52D6D7B-396B-4DA2-8D80-3C18613842C6}" srcOrd="0" destOrd="0" presId="urn:microsoft.com/office/officeart/2009/layout/CirclePictureHierarchy"/>
    <dgm:cxn modelId="{6BE2657B-F43A-45B3-B2BF-5A011B10F2E8}" type="presParOf" srcId="{B52D6D7B-396B-4DA2-8D80-3C18613842C6}" destId="{A99CC546-3541-418E-8BA1-452EA5E46B47}" srcOrd="0" destOrd="0" presId="urn:microsoft.com/office/officeart/2009/layout/CirclePictureHierarchy"/>
    <dgm:cxn modelId="{B24B2623-7E70-4C4C-BC9B-470E404AEDAE}" type="presParOf" srcId="{B52D6D7B-396B-4DA2-8D80-3C18613842C6}" destId="{7D967FCC-D29D-471E-BAFE-5E82667E2588}" srcOrd="1" destOrd="0" presId="urn:microsoft.com/office/officeart/2009/layout/CirclePictureHierarchy"/>
    <dgm:cxn modelId="{1A98922B-0AEA-40ED-91D1-8AFEA98635F2}" type="presParOf" srcId="{2CBF2D61-8574-4B6A-9F44-AABD13D2B387}" destId="{6091CAF2-15AF-4E89-86E9-B7D7A7091ACA}" srcOrd="1" destOrd="0" presId="urn:microsoft.com/office/officeart/2009/layout/CirclePictureHierarchy"/>
    <dgm:cxn modelId="{473C11EF-F329-4CF9-86D1-08E73ED42111}" type="presParOf" srcId="{6091CAF2-15AF-4E89-86E9-B7D7A7091ACA}" destId="{71BD38B2-54C7-48BE-9089-FF297484B4B5}" srcOrd="0" destOrd="0" presId="urn:microsoft.com/office/officeart/2009/layout/CirclePictureHierarchy"/>
    <dgm:cxn modelId="{6E6565A8-BD16-4370-A5A5-B5E4529562F6}" type="presParOf" srcId="{6091CAF2-15AF-4E89-86E9-B7D7A7091ACA}" destId="{323841F5-85EF-43E0-B95E-A0B2CEF0F79F}" srcOrd="1" destOrd="0" presId="urn:microsoft.com/office/officeart/2009/layout/CirclePictureHierarchy"/>
    <dgm:cxn modelId="{829F0513-ECB2-4B83-A916-1F14D979DD54}" type="presParOf" srcId="{323841F5-85EF-43E0-B95E-A0B2CEF0F79F}" destId="{5EE9A904-E0E4-4B18-9B0A-70469D2DDF27}" srcOrd="0" destOrd="0" presId="urn:microsoft.com/office/officeart/2009/layout/CirclePictureHierarchy"/>
    <dgm:cxn modelId="{A56236C7-23D2-4C4B-8890-E48F472D30A3}" type="presParOf" srcId="{5EE9A904-E0E4-4B18-9B0A-70469D2DDF27}" destId="{78026DF1-543F-4B43-9043-5A7B4BD9A722}" srcOrd="0" destOrd="0" presId="urn:microsoft.com/office/officeart/2009/layout/CirclePictureHierarchy"/>
    <dgm:cxn modelId="{EDC2B272-C7D8-4699-B41B-5E64CE417EAB}" type="presParOf" srcId="{5EE9A904-E0E4-4B18-9B0A-70469D2DDF27}" destId="{4EF52814-6A9B-4820-9614-8C70076B71F4}" srcOrd="1" destOrd="0" presId="urn:microsoft.com/office/officeart/2009/layout/CirclePictureHierarchy"/>
    <dgm:cxn modelId="{BB042D70-8DEE-48F5-B5AF-9DBA3F9BA074}" type="presParOf" srcId="{323841F5-85EF-43E0-B95E-A0B2CEF0F79F}" destId="{3115AADE-2D6E-4383-92AD-7B4F50ADE4C5}" srcOrd="1" destOrd="0" presId="urn:microsoft.com/office/officeart/2009/layout/CirclePictureHierarchy"/>
    <dgm:cxn modelId="{DCCCC3DD-057E-419F-8D4A-0B5ADD281BDF}" type="presParOf" srcId="{6091CAF2-15AF-4E89-86E9-B7D7A7091ACA}" destId="{E23AA8BD-DA89-4A6E-B6CC-9010EAAD7888}" srcOrd="2" destOrd="0" presId="urn:microsoft.com/office/officeart/2009/layout/CirclePictureHierarchy"/>
    <dgm:cxn modelId="{2112F1A8-E935-4D5F-98FF-41FFF3E6663C}" type="presParOf" srcId="{6091CAF2-15AF-4E89-86E9-B7D7A7091ACA}" destId="{9E37191E-1639-480F-834C-5331463F0CD8}" srcOrd="3" destOrd="0" presId="urn:microsoft.com/office/officeart/2009/layout/CirclePictureHierarchy"/>
    <dgm:cxn modelId="{200445E8-E6C4-430F-BD3C-D3A202097093}" type="presParOf" srcId="{9E37191E-1639-480F-834C-5331463F0CD8}" destId="{66869EC7-B933-4CB7-9C9B-8447CA6E43BD}" srcOrd="0" destOrd="0" presId="urn:microsoft.com/office/officeart/2009/layout/CirclePictureHierarchy"/>
    <dgm:cxn modelId="{4C599631-697C-4022-B7BB-C4FF0B3E43B1}" type="presParOf" srcId="{66869EC7-B933-4CB7-9C9B-8447CA6E43BD}" destId="{85FB0A10-A220-4033-8215-4736B0BF9948}" srcOrd="0" destOrd="0" presId="urn:microsoft.com/office/officeart/2009/layout/CirclePictureHierarchy"/>
    <dgm:cxn modelId="{3AE1FAB6-DFCE-4A21-9B44-8586938E3060}" type="presParOf" srcId="{66869EC7-B933-4CB7-9C9B-8447CA6E43BD}" destId="{C4127415-4AF4-46AE-B340-302F3DE03844}" srcOrd="1" destOrd="0" presId="urn:microsoft.com/office/officeart/2009/layout/CirclePictureHierarchy"/>
    <dgm:cxn modelId="{ED3AAE6B-7C93-4E69-B3A6-00820A01FC54}" type="presParOf" srcId="{9E37191E-1639-480F-834C-5331463F0CD8}" destId="{CEDF8CF0-7F49-466E-AC55-8EAC8722ED23}" srcOrd="1" destOrd="0" presId="urn:microsoft.com/office/officeart/2009/layout/CirclePictureHierarchy"/>
    <dgm:cxn modelId="{F26BE1F2-B0F8-45F9-9BD2-3006C66BDFC8}" type="presParOf" srcId="{444B6465-F552-4AA4-B54D-F879ED30A756}" destId="{9328E4E7-5284-437E-B185-FF024140636D}" srcOrd="2" destOrd="0" presId="urn:microsoft.com/office/officeart/2009/layout/CirclePictureHierarchy"/>
    <dgm:cxn modelId="{B8B25F9B-8A59-4D8A-8690-C922D5EC6DEE}" type="presParOf" srcId="{444B6465-F552-4AA4-B54D-F879ED30A756}" destId="{0394A634-22C5-40E4-89BB-51B4804DE851}" srcOrd="3" destOrd="0" presId="urn:microsoft.com/office/officeart/2009/layout/CirclePictureHierarchy"/>
    <dgm:cxn modelId="{9C5E5E8C-ECCB-4826-BFFE-23B76C2362D6}" type="presParOf" srcId="{0394A634-22C5-40E4-89BB-51B4804DE851}" destId="{94B7508A-CDE3-4311-BD79-E0DB735629E7}" srcOrd="0" destOrd="0" presId="urn:microsoft.com/office/officeart/2009/layout/CirclePictureHierarchy"/>
    <dgm:cxn modelId="{861AC1F2-215A-4325-A419-DCA7F5A095A6}" type="presParOf" srcId="{94B7508A-CDE3-4311-BD79-E0DB735629E7}" destId="{6B70D280-C968-49BC-AEC7-DDBE28B3165F}" srcOrd="0" destOrd="0" presId="urn:microsoft.com/office/officeart/2009/layout/CirclePictureHierarchy"/>
    <dgm:cxn modelId="{061A2641-5D5E-4F75-A7DE-6F892D25996F}" type="presParOf" srcId="{94B7508A-CDE3-4311-BD79-E0DB735629E7}" destId="{8E9F76ED-9454-427C-97AC-2F2CA164525A}" srcOrd="1" destOrd="0" presId="urn:microsoft.com/office/officeart/2009/layout/CirclePictureHierarchy"/>
    <dgm:cxn modelId="{D7C46D8E-5FA4-40C9-AE73-9DC5816E0444}" type="presParOf" srcId="{0394A634-22C5-40E4-89BB-51B4804DE851}" destId="{8903CEFF-C322-444C-92A8-E1B229966E06}" srcOrd="1" destOrd="0" presId="urn:microsoft.com/office/officeart/2009/layout/CirclePictureHierarchy"/>
    <dgm:cxn modelId="{D78D9AC2-E9EE-4AED-ABA8-F325FBA7EDF4}" type="presParOf" srcId="{8903CEFF-C322-444C-92A8-E1B229966E06}" destId="{0EF8D3A3-C9EB-4B43-836E-ACBF24A86DD8}" srcOrd="0" destOrd="0" presId="urn:microsoft.com/office/officeart/2009/layout/CirclePictureHierarchy"/>
    <dgm:cxn modelId="{982CC7E0-43D3-4995-82EF-315CD0DF93C2}" type="presParOf" srcId="{8903CEFF-C322-444C-92A8-E1B229966E06}" destId="{475B853B-A1BA-4EDB-A0CE-FE765D692E0F}" srcOrd="1" destOrd="0" presId="urn:microsoft.com/office/officeart/2009/layout/CirclePictureHierarchy"/>
    <dgm:cxn modelId="{50218097-EFF7-413C-A833-26FE90C5D2AB}" type="presParOf" srcId="{475B853B-A1BA-4EDB-A0CE-FE765D692E0F}" destId="{6079ACD3-DF88-4B8A-96CB-062241B5C510}" srcOrd="0" destOrd="0" presId="urn:microsoft.com/office/officeart/2009/layout/CirclePictureHierarchy"/>
    <dgm:cxn modelId="{4D253E2A-22DF-48BF-957F-C52716069CF9}" type="presParOf" srcId="{6079ACD3-DF88-4B8A-96CB-062241B5C510}" destId="{D825CFEC-6D5A-4777-86B0-875D7CA36E69}" srcOrd="0" destOrd="0" presId="urn:microsoft.com/office/officeart/2009/layout/CirclePictureHierarchy"/>
    <dgm:cxn modelId="{A949BBEA-2664-4622-A6A8-357AF813A672}" type="presParOf" srcId="{6079ACD3-DF88-4B8A-96CB-062241B5C510}" destId="{9CD420AD-C161-4648-B0BB-0B12C7116B4F}" srcOrd="1" destOrd="0" presId="urn:microsoft.com/office/officeart/2009/layout/CirclePictureHierarchy"/>
    <dgm:cxn modelId="{19EB1D24-A895-4306-A550-8F3FDAF35F44}" type="presParOf" srcId="{475B853B-A1BA-4EDB-A0CE-FE765D692E0F}" destId="{D24F7FE1-55E6-4C78-B859-EBC26C4C643B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8D3A3-C9EB-4B43-836E-ACBF24A86DD8}">
      <dsp:nvSpPr>
        <dsp:cNvPr id="0" name=""/>
        <dsp:cNvSpPr/>
      </dsp:nvSpPr>
      <dsp:spPr>
        <a:xfrm>
          <a:off x="4526280" y="2413952"/>
          <a:ext cx="91440" cy="2400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0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28E4E7-5284-437E-B185-FF024140636D}">
      <dsp:nvSpPr>
        <dsp:cNvPr id="0" name=""/>
        <dsp:cNvSpPr/>
      </dsp:nvSpPr>
      <dsp:spPr>
        <a:xfrm>
          <a:off x="3000375" y="1411922"/>
          <a:ext cx="1571625" cy="2400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67"/>
              </a:lnTo>
              <a:lnTo>
                <a:pt x="1571625" y="120967"/>
              </a:lnTo>
              <a:lnTo>
                <a:pt x="1571625" y="2400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3AA8BD-DA89-4A6E-B6CC-9010EAAD7888}">
      <dsp:nvSpPr>
        <dsp:cNvPr id="0" name=""/>
        <dsp:cNvSpPr/>
      </dsp:nvSpPr>
      <dsp:spPr>
        <a:xfrm>
          <a:off x="1428749" y="2413952"/>
          <a:ext cx="1047749" cy="240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67"/>
              </a:lnTo>
              <a:lnTo>
                <a:pt x="1047749" y="120967"/>
              </a:lnTo>
              <a:lnTo>
                <a:pt x="1047749" y="2400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D38B2-54C7-48BE-9089-FF297484B4B5}">
      <dsp:nvSpPr>
        <dsp:cNvPr id="0" name=""/>
        <dsp:cNvSpPr/>
      </dsp:nvSpPr>
      <dsp:spPr>
        <a:xfrm>
          <a:off x="380999" y="2413952"/>
          <a:ext cx="1047750" cy="240029"/>
        </a:xfrm>
        <a:custGeom>
          <a:avLst/>
          <a:gdLst/>
          <a:ahLst/>
          <a:cxnLst/>
          <a:rect l="0" t="0" r="0" b="0"/>
          <a:pathLst>
            <a:path>
              <a:moveTo>
                <a:pt x="1047750" y="0"/>
              </a:moveTo>
              <a:lnTo>
                <a:pt x="1047750" y="120967"/>
              </a:lnTo>
              <a:lnTo>
                <a:pt x="0" y="120967"/>
              </a:lnTo>
              <a:lnTo>
                <a:pt x="0" y="2400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5A29D-AD61-4DDC-9864-860E4128BD01}">
      <dsp:nvSpPr>
        <dsp:cNvPr id="0" name=""/>
        <dsp:cNvSpPr/>
      </dsp:nvSpPr>
      <dsp:spPr>
        <a:xfrm>
          <a:off x="1428749" y="1411922"/>
          <a:ext cx="1571625" cy="240030"/>
        </a:xfrm>
        <a:custGeom>
          <a:avLst/>
          <a:gdLst/>
          <a:ahLst/>
          <a:cxnLst/>
          <a:rect l="0" t="0" r="0" b="0"/>
          <a:pathLst>
            <a:path>
              <a:moveTo>
                <a:pt x="1571625" y="0"/>
              </a:moveTo>
              <a:lnTo>
                <a:pt x="1571625" y="120967"/>
              </a:lnTo>
              <a:lnTo>
                <a:pt x="0" y="120967"/>
              </a:lnTo>
              <a:lnTo>
                <a:pt x="0" y="2400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FD3E43-5B82-4D55-95F2-E68C5ECC7230}">
      <dsp:nvSpPr>
        <dsp:cNvPr id="0" name=""/>
        <dsp:cNvSpPr/>
      </dsp:nvSpPr>
      <dsp:spPr>
        <a:xfrm>
          <a:off x="2619375" y="649922"/>
          <a:ext cx="761999" cy="761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06AD1F-A30A-442E-AC85-3B1EB103B1B4}">
      <dsp:nvSpPr>
        <dsp:cNvPr id="0" name=""/>
        <dsp:cNvSpPr/>
      </dsp:nvSpPr>
      <dsp:spPr>
        <a:xfrm>
          <a:off x="3381375" y="648017"/>
          <a:ext cx="1143000" cy="76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000" kern="1200" dirty="0" smtClean="0"/>
            <a:t>جامعة البصرة </a:t>
          </a:r>
          <a:endParaRPr lang="en-US" sz="2000" kern="1200" dirty="0"/>
        </a:p>
      </dsp:txBody>
      <dsp:txXfrm>
        <a:off x="3381375" y="648017"/>
        <a:ext cx="1143000" cy="761999"/>
      </dsp:txXfrm>
    </dsp:sp>
    <dsp:sp modelId="{A99CC546-3541-418E-8BA1-452EA5E46B47}">
      <dsp:nvSpPr>
        <dsp:cNvPr id="0" name=""/>
        <dsp:cNvSpPr/>
      </dsp:nvSpPr>
      <dsp:spPr>
        <a:xfrm>
          <a:off x="1047750" y="1651952"/>
          <a:ext cx="761999" cy="761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67FCC-D29D-471E-BAFE-5E82667E2588}">
      <dsp:nvSpPr>
        <dsp:cNvPr id="0" name=""/>
        <dsp:cNvSpPr/>
      </dsp:nvSpPr>
      <dsp:spPr>
        <a:xfrm>
          <a:off x="1809749" y="1650047"/>
          <a:ext cx="1143000" cy="76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000" kern="1200" dirty="0" smtClean="0"/>
            <a:t>كلية الهندسة </a:t>
          </a:r>
          <a:endParaRPr lang="en-US" sz="2000" kern="1200" dirty="0"/>
        </a:p>
      </dsp:txBody>
      <dsp:txXfrm>
        <a:off x="1809749" y="1650047"/>
        <a:ext cx="1143000" cy="761999"/>
      </dsp:txXfrm>
    </dsp:sp>
    <dsp:sp modelId="{78026DF1-543F-4B43-9043-5A7B4BD9A722}">
      <dsp:nvSpPr>
        <dsp:cNvPr id="0" name=""/>
        <dsp:cNvSpPr/>
      </dsp:nvSpPr>
      <dsp:spPr>
        <a:xfrm>
          <a:off x="0" y="2653982"/>
          <a:ext cx="761999" cy="761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52814-6A9B-4820-9614-8C70076B71F4}">
      <dsp:nvSpPr>
        <dsp:cNvPr id="0" name=""/>
        <dsp:cNvSpPr/>
      </dsp:nvSpPr>
      <dsp:spPr>
        <a:xfrm>
          <a:off x="761999" y="2652077"/>
          <a:ext cx="1143000" cy="76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000" kern="1200" dirty="0" smtClean="0"/>
            <a:t>قسم المدني </a:t>
          </a:r>
          <a:endParaRPr lang="en-US" sz="2000" kern="1200" dirty="0"/>
        </a:p>
      </dsp:txBody>
      <dsp:txXfrm>
        <a:off x="761999" y="2652077"/>
        <a:ext cx="1143000" cy="761999"/>
      </dsp:txXfrm>
    </dsp:sp>
    <dsp:sp modelId="{85FB0A10-A220-4033-8215-4736B0BF9948}">
      <dsp:nvSpPr>
        <dsp:cNvPr id="0" name=""/>
        <dsp:cNvSpPr/>
      </dsp:nvSpPr>
      <dsp:spPr>
        <a:xfrm>
          <a:off x="2095499" y="2653982"/>
          <a:ext cx="761999" cy="761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27415-4AF4-46AE-B340-302F3DE03844}">
      <dsp:nvSpPr>
        <dsp:cNvPr id="0" name=""/>
        <dsp:cNvSpPr/>
      </dsp:nvSpPr>
      <dsp:spPr>
        <a:xfrm>
          <a:off x="2857500" y="2652077"/>
          <a:ext cx="1143000" cy="76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000" kern="1200" dirty="0" smtClean="0"/>
            <a:t>قسم معماري </a:t>
          </a:r>
          <a:endParaRPr lang="en-US" sz="2000" kern="1200" dirty="0"/>
        </a:p>
      </dsp:txBody>
      <dsp:txXfrm>
        <a:off x="2857500" y="2652077"/>
        <a:ext cx="1143000" cy="761999"/>
      </dsp:txXfrm>
    </dsp:sp>
    <dsp:sp modelId="{6B70D280-C968-49BC-AEC7-DDBE28B3165F}">
      <dsp:nvSpPr>
        <dsp:cNvPr id="0" name=""/>
        <dsp:cNvSpPr/>
      </dsp:nvSpPr>
      <dsp:spPr>
        <a:xfrm>
          <a:off x="4191000" y="1651952"/>
          <a:ext cx="761999" cy="761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F76ED-9454-427C-97AC-2F2CA164525A}">
      <dsp:nvSpPr>
        <dsp:cNvPr id="0" name=""/>
        <dsp:cNvSpPr/>
      </dsp:nvSpPr>
      <dsp:spPr>
        <a:xfrm>
          <a:off x="4953000" y="1650047"/>
          <a:ext cx="1143000" cy="76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000" kern="1200" dirty="0" smtClean="0"/>
            <a:t>كلية التربية </a:t>
          </a:r>
          <a:endParaRPr lang="en-US" sz="2000" kern="1200" dirty="0"/>
        </a:p>
      </dsp:txBody>
      <dsp:txXfrm>
        <a:off x="4953000" y="1650047"/>
        <a:ext cx="1143000" cy="761999"/>
      </dsp:txXfrm>
    </dsp:sp>
    <dsp:sp modelId="{D825CFEC-6D5A-4777-86B0-875D7CA36E69}">
      <dsp:nvSpPr>
        <dsp:cNvPr id="0" name=""/>
        <dsp:cNvSpPr/>
      </dsp:nvSpPr>
      <dsp:spPr>
        <a:xfrm>
          <a:off x="4191000" y="2653982"/>
          <a:ext cx="761999" cy="761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420AD-C161-4648-B0BB-0B12C7116B4F}">
      <dsp:nvSpPr>
        <dsp:cNvPr id="0" name=""/>
        <dsp:cNvSpPr/>
      </dsp:nvSpPr>
      <dsp:spPr>
        <a:xfrm>
          <a:off x="4953000" y="2652077"/>
          <a:ext cx="1143000" cy="761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IQ" sz="2000" kern="1200" dirty="0" smtClean="0"/>
            <a:t>قسم العلوم التربوية والنفسية </a:t>
          </a:r>
          <a:endParaRPr lang="en-US" sz="2000" kern="1200" dirty="0"/>
        </a:p>
      </dsp:txBody>
      <dsp:txXfrm>
        <a:off x="4953000" y="2652077"/>
        <a:ext cx="1143000" cy="761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8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3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0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4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0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4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0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0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09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4BB4-9926-4A7F-A0ED-90020B0A9D3A}" type="datetimeFigureOut">
              <a:rPr lang="en-US" smtClean="0"/>
              <a:t>1/16/2021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5AB30-ED9E-4E20-881B-158531139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2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1.png"/><Relationship Id="rId2" Type="http://schemas.microsoft.com/office/2007/relationships/media" Target="../media/media15.wav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1.png"/><Relationship Id="rId2" Type="http://schemas.microsoft.com/office/2007/relationships/media" Target="../media/media16.wav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wav"/><Relationship Id="rId7" Type="http://schemas.openxmlformats.org/officeDocument/2006/relationships/image" Target="../media/image4.png"/><Relationship Id="rId2" Type="http://schemas.microsoft.com/office/2007/relationships/media" Target="../media/media5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8.wav"/><Relationship Id="rId7" Type="http://schemas.openxmlformats.org/officeDocument/2006/relationships/diagramQuickStyle" Target="../diagrams/quickStyle1.xml"/><Relationship Id="rId2" Type="http://schemas.microsoft.com/office/2007/relationships/media" Target="../media/media8.wav"/><Relationship Id="rId1" Type="http://schemas.openxmlformats.org/officeDocument/2006/relationships/tags" Target="../tags/tag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33400" y="5334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dirty="0"/>
          </a:p>
        </p:txBody>
      </p:sp>
      <p:sp>
        <p:nvSpPr>
          <p:cNvPr id="9" name="مربع نص 8"/>
          <p:cNvSpPr txBox="1"/>
          <p:nvPr/>
        </p:nvSpPr>
        <p:spPr>
          <a:xfrm>
            <a:off x="685800" y="6096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جامعة البصرة </a:t>
            </a:r>
          </a:p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كلية التربية للبنات </a:t>
            </a:r>
          </a:p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قسم العلوم التربوية والنفسية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22960" y="253743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محاضرات مادة الاحصاء الوصفي – انواع العينات  – المرحلة الثانية- </a:t>
            </a:r>
            <a:r>
              <a:rPr lang="ar-IQ" sz="3200" b="1" i="1" dirty="0" err="1" smtClean="0">
                <a:solidFill>
                  <a:srgbClr val="FF0000"/>
                </a:solidFill>
              </a:rPr>
              <a:t>م.م</a:t>
            </a:r>
            <a:r>
              <a:rPr lang="ar-IQ" sz="3200" b="1" i="1" dirty="0" smtClean="0">
                <a:solidFill>
                  <a:srgbClr val="FF0000"/>
                </a:solidFill>
              </a:rPr>
              <a:t>. نداء قاسم محمد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822960" y="4180582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المحاضرة الثانية  </a:t>
            </a:r>
          </a:p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الكورس الاول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184147"/>
      </p:ext>
    </p:extLst>
  </p:cSld>
  <p:clrMapOvr>
    <a:masterClrMapping/>
  </p:clrMapOvr>
  <p:transition spd="slow" advTm="121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647700" y="1752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 smtClean="0">
                <a:solidFill>
                  <a:srgbClr val="FF0000"/>
                </a:solidFill>
              </a:rPr>
              <a:t>مثال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33400" y="838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تستخدم عندما </a:t>
            </a:r>
            <a:r>
              <a:rPr lang="ar-IQ" sz="2400" b="1" dirty="0" err="1" smtClean="0"/>
              <a:t>لايتوفر</a:t>
            </a:r>
            <a:r>
              <a:rPr lang="ar-IQ" sz="2400" b="1" dirty="0" smtClean="0"/>
              <a:t> لدينا قوائم لعدد عناصر المجتمع وفيها يتم اختيار افراد العينة بشكل منتظم </a:t>
            </a:r>
            <a:endParaRPr lang="en-US" sz="24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685800" y="2214265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دراسة اجريت عن مدى رضى طلاب الجامعة عن المواصلات من والى الجامعة . حددي افضل نوع للعينة </a:t>
            </a:r>
            <a:r>
              <a:rPr lang="ar-IQ" sz="2400" b="1" dirty="0" err="1" smtClean="0"/>
              <a:t>يتلائم</a:t>
            </a:r>
            <a:r>
              <a:rPr lang="ar-IQ" sz="2400" b="1" dirty="0" smtClean="0"/>
              <a:t> مع هذه الدراسة .  </a:t>
            </a:r>
            <a:endParaRPr lang="en-US" sz="2400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533400" y="228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 smtClean="0">
                <a:solidFill>
                  <a:srgbClr val="FF0000"/>
                </a:solidFill>
              </a:rPr>
              <a:t>العينة المنتظمة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13955" y="3276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 smtClean="0">
                <a:solidFill>
                  <a:srgbClr val="FF0000"/>
                </a:solidFill>
              </a:rPr>
              <a:t>الحل 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914400" y="3738265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هنا لانعرف عدد الطلاب اللذين يستخدمون المواصلات من والى الجامعة لذا يقف الباحث عند باب الجامعة ويختار من كل 50 .</a:t>
            </a:r>
          </a:p>
          <a:p>
            <a:pPr algn="r" rtl="1"/>
            <a:r>
              <a:rPr lang="ar-IQ" sz="2400" b="1" dirty="0" smtClean="0"/>
              <a:t>يختار الباحث من اول سيارة الطالب الاول من 50 طالب ومن 100 طالب يختار الثاني ومن 150طالب يختار الثالث .  </a:t>
            </a:r>
            <a:endParaRPr lang="en-US" sz="2400" b="1" dirty="0"/>
          </a:p>
        </p:txBody>
      </p:sp>
      <p:pic>
        <p:nvPicPr>
          <p:cNvPr id="12" name="صو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93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03"/>
    </mc:Choice>
    <mc:Fallback>
      <p:transition spd="slow" advTm="10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66700" y="46482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dirty="0" smtClean="0">
                <a:solidFill>
                  <a:srgbClr val="FF0000"/>
                </a:solidFill>
              </a:rPr>
              <a:t>  </a:t>
            </a:r>
            <a:r>
              <a:rPr lang="ar-IQ" sz="2800" b="1" dirty="0" smtClean="0"/>
              <a:t>يطبق الدواء على اول عشره مرضى </a:t>
            </a:r>
            <a:r>
              <a:rPr lang="ar-IQ" sz="2800" b="1" dirty="0"/>
              <a:t>و</a:t>
            </a:r>
            <a:r>
              <a:rPr lang="ar-IQ" sz="2800" b="1" dirty="0" smtClean="0"/>
              <a:t> </a:t>
            </a:r>
            <a:r>
              <a:rPr lang="ar-IQ" sz="2800" b="1" dirty="0" smtClean="0"/>
              <a:t>ترصد فعاليته </a:t>
            </a:r>
          </a:p>
          <a:p>
            <a:pPr algn="r" rtl="1"/>
            <a:r>
              <a:rPr lang="ar-IQ" sz="2800" b="1" dirty="0"/>
              <a:t> </a:t>
            </a:r>
            <a:r>
              <a:rPr lang="ar-IQ" sz="2800" b="1" dirty="0" smtClean="0"/>
              <a:t>      يطبق الدواء على اول عشرين مريض </a:t>
            </a:r>
            <a:r>
              <a:rPr lang="ar-IQ" sz="2800" b="1" dirty="0"/>
              <a:t>و</a:t>
            </a:r>
            <a:r>
              <a:rPr lang="ar-IQ" sz="2800" b="1" dirty="0" smtClean="0"/>
              <a:t> </a:t>
            </a:r>
            <a:r>
              <a:rPr lang="ar-IQ" sz="2800" b="1" dirty="0" smtClean="0"/>
              <a:t>ترصد فعاليته</a:t>
            </a:r>
          </a:p>
          <a:p>
            <a:pPr algn="r" rtl="1"/>
            <a:r>
              <a:rPr lang="ar-IQ" sz="2800" b="1" dirty="0" smtClean="0"/>
              <a:t>و يستمر حتى </a:t>
            </a:r>
            <a:r>
              <a:rPr lang="ar-IQ" sz="2800" b="1" dirty="0" smtClean="0"/>
              <a:t>يثبت الدواء فعاليته </a:t>
            </a:r>
            <a:r>
              <a:rPr lang="ar-IQ" sz="2800" b="1" dirty="0" smtClean="0"/>
              <a:t>فيعمم </a:t>
            </a:r>
            <a:r>
              <a:rPr lang="ar-IQ" sz="2800" b="1" dirty="0" smtClean="0"/>
              <a:t>لعلاج المرضى.</a:t>
            </a:r>
            <a:endParaRPr lang="ar-IQ" sz="2800" b="1" dirty="0" smtClean="0"/>
          </a:p>
          <a:p>
            <a:pPr algn="r" rtl="1"/>
            <a:endParaRPr lang="en-US" sz="2800" b="1" dirty="0"/>
          </a:p>
        </p:txBody>
      </p:sp>
      <p:sp>
        <p:nvSpPr>
          <p:cNvPr id="2" name="مربع نص 1"/>
          <p:cNvSpPr txBox="1"/>
          <p:nvPr/>
        </p:nvSpPr>
        <p:spPr>
          <a:xfrm>
            <a:off x="533400" y="533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 smtClean="0">
                <a:solidFill>
                  <a:srgbClr val="FF0000"/>
                </a:solidFill>
              </a:rPr>
              <a:t>العينة المعمارية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304800" y="1371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/>
              <a:t>وهي </a:t>
            </a:r>
            <a:r>
              <a:rPr lang="ar-IQ" sz="2800" b="1" dirty="0" smtClean="0"/>
              <a:t>الاكثر </a:t>
            </a:r>
            <a:r>
              <a:rPr lang="ar-IQ" sz="2800" b="1" dirty="0"/>
              <a:t>صدقا في تنظيم المجتمع الاحصائي </a:t>
            </a:r>
            <a:endParaRPr lang="en-US" sz="28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685800" y="2359646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>
                <a:solidFill>
                  <a:srgbClr val="FF0000"/>
                </a:solidFill>
              </a:rPr>
              <a:t>مثال</a:t>
            </a:r>
            <a:endParaRPr lang="en-US" sz="28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533400" y="3124200"/>
            <a:ext cx="7957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/>
              <a:t>مصنع </a:t>
            </a:r>
            <a:r>
              <a:rPr lang="ar-IQ" sz="2400" b="1" dirty="0" err="1" smtClean="0"/>
              <a:t>للادوية</a:t>
            </a:r>
            <a:r>
              <a:rPr lang="ar-IQ" sz="2400" b="1" dirty="0" smtClean="0"/>
              <a:t> ينتج قرص دوائي معين اراد الباحثون اجراء  دراسة لمدى فعالية الشفاء من هذا القرص .</a:t>
            </a:r>
            <a:endParaRPr lang="en-US" sz="24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838200" y="399541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 smtClean="0">
                <a:solidFill>
                  <a:srgbClr val="FF0000"/>
                </a:solidFill>
              </a:rPr>
              <a:t>الحل</a:t>
            </a:r>
            <a:endParaRPr lang="en-US" sz="2800" b="1" dirty="0"/>
          </a:p>
        </p:txBody>
      </p:sp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06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273"/>
    </mc:Choice>
    <mc:Fallback>
      <p:transition spd="slow" advTm="19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2" grpId="0"/>
      <p:bldP spid="3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152400" y="1219200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dirty="0" smtClean="0">
                <a:solidFill>
                  <a:srgbClr val="FF0000"/>
                </a:solidFill>
              </a:rPr>
              <a:t> </a:t>
            </a:r>
            <a:r>
              <a:rPr lang="ar-IQ" sz="2800" b="1" dirty="0" smtClean="0"/>
              <a:t>يتم</a:t>
            </a:r>
            <a:r>
              <a:rPr lang="ar-IQ" sz="2800" b="1" dirty="0" smtClean="0">
                <a:solidFill>
                  <a:srgbClr val="FF0000"/>
                </a:solidFill>
              </a:rPr>
              <a:t> </a:t>
            </a:r>
            <a:r>
              <a:rPr lang="ar-IQ" sz="2800" b="1" dirty="0" smtClean="0"/>
              <a:t>اختيارها بصوره </a:t>
            </a:r>
            <a:r>
              <a:rPr lang="ar-IQ" sz="2800" b="1" dirty="0" smtClean="0"/>
              <a:t>قصدية </a:t>
            </a:r>
            <a:r>
              <a:rPr lang="ar-IQ" sz="2800" b="1" dirty="0" smtClean="0"/>
              <a:t>و غير </a:t>
            </a:r>
            <a:r>
              <a:rPr lang="ar-IQ" sz="2800" b="1" dirty="0" smtClean="0"/>
              <a:t>عشوائية </a:t>
            </a:r>
            <a:r>
              <a:rPr lang="ar-IQ" sz="2800" b="1" dirty="0" smtClean="0"/>
              <a:t>و </a:t>
            </a:r>
            <a:r>
              <a:rPr lang="ar-IQ" sz="2800" b="1" dirty="0" smtClean="0"/>
              <a:t>ذلك </a:t>
            </a:r>
            <a:r>
              <a:rPr lang="ar-IQ" sz="2800" b="1" dirty="0" smtClean="0"/>
              <a:t>للحصول على </a:t>
            </a:r>
            <a:r>
              <a:rPr lang="ar-IQ" sz="2800" b="1" dirty="0" smtClean="0"/>
              <a:t>معلومات لتكوين </a:t>
            </a:r>
            <a:r>
              <a:rPr lang="ar-IQ" sz="2800" b="1" dirty="0" smtClean="0"/>
              <a:t>فكره </a:t>
            </a:r>
            <a:r>
              <a:rPr lang="ar-IQ" sz="2800" b="1" dirty="0" smtClean="0"/>
              <a:t>سريعة </a:t>
            </a:r>
            <a:r>
              <a:rPr lang="ar-IQ" sz="2800" b="1" dirty="0" smtClean="0"/>
              <a:t>او لفحص </a:t>
            </a:r>
            <a:r>
              <a:rPr lang="ar-IQ" sz="2800" b="1" dirty="0" smtClean="0"/>
              <a:t>استبانة </a:t>
            </a:r>
            <a:r>
              <a:rPr lang="ar-IQ" sz="2800" b="1" dirty="0" smtClean="0"/>
              <a:t>قبل توزيعها و </a:t>
            </a:r>
            <a:r>
              <a:rPr lang="ar-IQ" sz="2800" b="1" dirty="0" smtClean="0"/>
              <a:t>تعميمها.</a:t>
            </a:r>
            <a:endParaRPr lang="ar-IQ" sz="2800" b="1" dirty="0" smtClean="0"/>
          </a:p>
          <a:p>
            <a:pPr algn="r" rtl="1"/>
            <a:endParaRPr lang="en-US" sz="2800" b="1" dirty="0"/>
          </a:p>
        </p:txBody>
      </p:sp>
      <p:sp>
        <p:nvSpPr>
          <p:cNvPr id="2" name="مربع نص 1"/>
          <p:cNvSpPr txBox="1"/>
          <p:nvPr/>
        </p:nvSpPr>
        <p:spPr>
          <a:xfrm>
            <a:off x="838200" y="4572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800" b="1" dirty="0" smtClean="0">
                <a:solidFill>
                  <a:srgbClr val="FF0000"/>
                </a:solidFill>
              </a:rPr>
              <a:t>العينة العمدية </a:t>
            </a:r>
            <a:r>
              <a:rPr lang="ar-IQ" sz="2800" b="1" dirty="0">
                <a:solidFill>
                  <a:srgbClr val="FF0000"/>
                </a:solidFill>
              </a:rPr>
              <a:t>او </a:t>
            </a:r>
            <a:r>
              <a:rPr lang="ar-IQ" sz="2800" b="1" dirty="0" smtClean="0">
                <a:solidFill>
                  <a:srgbClr val="FF0000"/>
                </a:solidFill>
              </a:rPr>
              <a:t>القصدية</a:t>
            </a:r>
            <a:endParaRPr lang="ar-IQ" sz="28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84018" y="320040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b="1" dirty="0" smtClean="0"/>
              <a:t>مثال</a:t>
            </a:r>
            <a:r>
              <a:rPr lang="ar-IQ" sz="2800" b="1" dirty="0" smtClean="0">
                <a:solidFill>
                  <a:srgbClr val="FF0000"/>
                </a:solidFill>
              </a:rPr>
              <a:t> </a:t>
            </a:r>
            <a:r>
              <a:rPr lang="ar-IQ" sz="2800" b="1" dirty="0" smtClean="0"/>
              <a:t>توزيع استبانة </a:t>
            </a:r>
            <a:r>
              <a:rPr lang="ar-IQ" sz="2800" b="1" dirty="0" smtClean="0"/>
              <a:t>على </a:t>
            </a:r>
            <a:r>
              <a:rPr lang="ar-IQ" sz="2800" b="1" dirty="0" smtClean="0"/>
              <a:t>عينة </a:t>
            </a:r>
            <a:r>
              <a:rPr lang="ar-IQ" sz="2800" b="1" dirty="0" smtClean="0"/>
              <a:t>من اعضاء هيئة </a:t>
            </a:r>
            <a:r>
              <a:rPr lang="ar-IQ" sz="2800" b="1" dirty="0" smtClean="0"/>
              <a:t>تدريس مختارون </a:t>
            </a:r>
            <a:r>
              <a:rPr lang="ar-IQ" sz="2800" b="1" dirty="0" smtClean="0"/>
              <a:t>بشكل </a:t>
            </a:r>
            <a:r>
              <a:rPr lang="ar-IQ" sz="2800" b="1" dirty="0" smtClean="0"/>
              <a:t>عمدي </a:t>
            </a:r>
            <a:r>
              <a:rPr lang="ar-IQ" sz="2800" b="1" dirty="0" smtClean="0"/>
              <a:t>لفحص </a:t>
            </a:r>
            <a:r>
              <a:rPr lang="ar-IQ" sz="2800" b="1" dirty="0" smtClean="0"/>
              <a:t>الاستبانة  وتحكيمها .</a:t>
            </a:r>
            <a:endParaRPr lang="ar-IQ" sz="2800" b="1" dirty="0" smtClean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92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281"/>
    </mc:Choice>
    <mc:Fallback>
      <p:transition spd="slow" advTm="11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07817" y="10668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dirty="0" smtClean="0">
                <a:solidFill>
                  <a:srgbClr val="FF0000"/>
                </a:solidFill>
              </a:rPr>
              <a:t>المتغير </a:t>
            </a:r>
            <a:r>
              <a:rPr lang="ar-IQ" sz="2800" dirty="0" smtClean="0">
                <a:solidFill>
                  <a:srgbClr val="FF0000"/>
                </a:solidFill>
              </a:rPr>
              <a:t>العشوائي:</a:t>
            </a:r>
            <a:r>
              <a:rPr lang="en-US" sz="2800" dirty="0" smtClean="0">
                <a:solidFill>
                  <a:srgbClr val="FF0000"/>
                </a:solidFill>
              </a:rPr>
              <a:t>the random </a:t>
            </a:r>
            <a:r>
              <a:rPr lang="en-US" sz="2800" dirty="0" err="1" smtClean="0">
                <a:solidFill>
                  <a:srgbClr val="FF0000"/>
                </a:solidFill>
              </a:rPr>
              <a:t>varible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r" rtl="1"/>
            <a:r>
              <a:rPr lang="ar-IQ" sz="2800" dirty="0" smtClean="0"/>
              <a:t>و يرمز له بالرمز </a:t>
            </a:r>
            <a:r>
              <a:rPr lang="en-US" sz="2800" dirty="0" smtClean="0"/>
              <a:t>x</a:t>
            </a:r>
            <a:r>
              <a:rPr lang="ar-IQ" sz="2800" dirty="0" smtClean="0"/>
              <a:t>،</a:t>
            </a:r>
            <a:r>
              <a:rPr lang="en-US" sz="2800" dirty="0" smtClean="0"/>
              <a:t>y</a:t>
            </a:r>
            <a:r>
              <a:rPr lang="ar-IQ" sz="2800" dirty="0" smtClean="0"/>
              <a:t>،</a:t>
            </a:r>
            <a:r>
              <a:rPr lang="en-US" sz="2800" dirty="0" smtClean="0"/>
              <a:t>z</a:t>
            </a:r>
            <a:r>
              <a:rPr lang="ar-IQ" sz="2800" dirty="0" smtClean="0"/>
              <a:t>و الذي </a:t>
            </a:r>
            <a:r>
              <a:rPr lang="ar-IQ" sz="2800" dirty="0" err="1" smtClean="0"/>
              <a:t>ياخذ</a:t>
            </a:r>
            <a:r>
              <a:rPr lang="ar-IQ" sz="2800" dirty="0" smtClean="0"/>
              <a:t> قيمه ضمن مدى محدد او غير محدد من المستقيم ويكون المتغير العشوائي على </a:t>
            </a:r>
            <a:r>
              <a:rPr lang="ar-IQ" sz="2800" dirty="0" smtClean="0"/>
              <a:t>نوعين</a:t>
            </a:r>
            <a:endParaRPr lang="ar-IQ" sz="2800" dirty="0" smtClean="0"/>
          </a:p>
        </p:txBody>
      </p:sp>
      <p:sp>
        <p:nvSpPr>
          <p:cNvPr id="6" name="مربع نص 5"/>
          <p:cNvSpPr txBox="1"/>
          <p:nvPr/>
        </p:nvSpPr>
        <p:spPr>
          <a:xfrm>
            <a:off x="685800" y="457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 smtClean="0">
                <a:solidFill>
                  <a:srgbClr val="C00000"/>
                </a:solidFill>
              </a:rPr>
              <a:t>تعريف</a:t>
            </a:r>
            <a:r>
              <a:rPr lang="ar-IQ" sz="2800" b="1" dirty="0" smtClean="0"/>
              <a:t> </a:t>
            </a:r>
            <a:endParaRPr lang="en-US" sz="2800" b="1" dirty="0"/>
          </a:p>
        </p:txBody>
      </p:sp>
      <p:sp>
        <p:nvSpPr>
          <p:cNvPr id="2" name="مستطيل 1"/>
          <p:cNvSpPr/>
          <p:nvPr/>
        </p:nvSpPr>
        <p:spPr>
          <a:xfrm>
            <a:off x="353291" y="2590800"/>
            <a:ext cx="82295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2800" b="1" dirty="0">
                <a:solidFill>
                  <a:srgbClr val="FF0000"/>
                </a:solidFill>
              </a:rPr>
              <a:t>1- المتغير النوعي</a:t>
            </a:r>
          </a:p>
          <a:p>
            <a:pPr algn="r" rtl="1"/>
            <a:r>
              <a:rPr lang="ar-IQ" sz="2400" b="1" dirty="0"/>
              <a:t>و هو المتغير الذي يتعذر قياسه </a:t>
            </a:r>
            <a:r>
              <a:rPr lang="ar-IQ" sz="2400" b="1" dirty="0" err="1"/>
              <a:t>باحدى</a:t>
            </a:r>
            <a:r>
              <a:rPr lang="ar-IQ" sz="2400" b="1" dirty="0"/>
              <a:t> وحدات القياس </a:t>
            </a:r>
            <a:r>
              <a:rPr lang="ar-IQ" sz="2400" b="1" dirty="0" err="1"/>
              <a:t>الرقميه</a:t>
            </a:r>
            <a:r>
              <a:rPr lang="ar-IQ" sz="2400" b="1" dirty="0"/>
              <a:t> </a:t>
            </a:r>
            <a:r>
              <a:rPr lang="ar-IQ" sz="2400" b="1" dirty="0" err="1"/>
              <a:t>المعروفه</a:t>
            </a:r>
            <a:r>
              <a:rPr lang="ar-IQ" sz="2400" b="1" dirty="0"/>
              <a:t> مثل </a:t>
            </a:r>
            <a:r>
              <a:rPr lang="ar-IQ" sz="2400" b="1" dirty="0" err="1" smtClean="0"/>
              <a:t>الحاله</a:t>
            </a:r>
            <a:r>
              <a:rPr lang="en-US" sz="2400" b="1" dirty="0" smtClean="0"/>
              <a:t> </a:t>
            </a:r>
            <a:r>
              <a:rPr lang="ar-IQ" sz="2400" b="1" dirty="0" err="1" smtClean="0"/>
              <a:t>الاجتماعيه</a:t>
            </a:r>
            <a:r>
              <a:rPr lang="ar-IQ" sz="2400" b="1" dirty="0" smtClean="0"/>
              <a:t>  </a:t>
            </a:r>
            <a:r>
              <a:rPr lang="ar-IQ" sz="2400" b="1" dirty="0"/>
              <a:t>فصيلة الدم الوان </a:t>
            </a:r>
            <a:r>
              <a:rPr lang="ar-IQ" sz="2400" b="1" dirty="0" err="1"/>
              <a:t>البشره</a:t>
            </a:r>
            <a:r>
              <a:rPr lang="ar-IQ" sz="2400" b="1" dirty="0"/>
              <a:t> </a:t>
            </a:r>
            <a:r>
              <a:rPr lang="ar-IQ" sz="2400" b="1" dirty="0" err="1"/>
              <a:t>المهنه</a:t>
            </a:r>
            <a:endParaRPr lang="en-US" sz="2400" b="1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96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24"/>
    </mc:Choice>
    <mc:Fallback>
      <p:transition spd="slow" advTm="10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457200" y="990600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800" dirty="0" smtClean="0">
                <a:solidFill>
                  <a:srgbClr val="FF0000"/>
                </a:solidFill>
              </a:rPr>
              <a:t>2-المتغير </a:t>
            </a:r>
            <a:r>
              <a:rPr lang="ar-IQ" sz="2800" dirty="0" smtClean="0">
                <a:solidFill>
                  <a:srgbClr val="FF0000"/>
                </a:solidFill>
              </a:rPr>
              <a:t>الكمي : </a:t>
            </a:r>
            <a:r>
              <a:rPr lang="ar-IQ" sz="2800" dirty="0" smtClean="0"/>
              <a:t>و هو المتغير الذي يمكن قياسه </a:t>
            </a:r>
            <a:r>
              <a:rPr lang="ar-IQ" sz="2800" dirty="0" err="1" smtClean="0"/>
              <a:t>باحدى</a:t>
            </a:r>
            <a:r>
              <a:rPr lang="ar-IQ" sz="2800" dirty="0" smtClean="0"/>
              <a:t> وحدات القياس </a:t>
            </a:r>
            <a:r>
              <a:rPr lang="ar-IQ" sz="2800" dirty="0" err="1" smtClean="0"/>
              <a:t>الرقميه</a:t>
            </a:r>
            <a:r>
              <a:rPr lang="ar-IQ" sz="2800" dirty="0" smtClean="0"/>
              <a:t> </a:t>
            </a:r>
            <a:r>
              <a:rPr lang="ar-IQ" sz="2800" dirty="0" err="1" smtClean="0"/>
              <a:t>المعروفه</a:t>
            </a:r>
            <a:r>
              <a:rPr lang="ar-IQ" sz="2800" dirty="0" smtClean="0"/>
              <a:t> </a:t>
            </a:r>
            <a:r>
              <a:rPr lang="ar-IQ" sz="2800" dirty="0" err="1" smtClean="0"/>
              <a:t>الوزن،الطول،العمر</a:t>
            </a:r>
            <a:r>
              <a:rPr lang="ar-IQ" sz="2800" dirty="0" smtClean="0"/>
              <a:t> و ينقسم الى قسمين</a:t>
            </a:r>
          </a:p>
          <a:p>
            <a:pPr marL="514350" indent="-514350" algn="r" rtl="1">
              <a:buAutoNum type="arabic1Minus"/>
            </a:pPr>
            <a:r>
              <a:rPr lang="ar-IQ" sz="2800" dirty="0" smtClean="0">
                <a:solidFill>
                  <a:srgbClr val="FF0000"/>
                </a:solidFill>
              </a:rPr>
              <a:t>المتغير المتقطع( المنفصل): </a:t>
            </a:r>
            <a:r>
              <a:rPr lang="ar-IQ" sz="2800" dirty="0" smtClean="0"/>
              <a:t>و هو عباره عن دالة </a:t>
            </a:r>
            <a:r>
              <a:rPr lang="ar-IQ" sz="2800" dirty="0" smtClean="0"/>
              <a:t>لقيم </a:t>
            </a:r>
            <a:r>
              <a:rPr lang="ar-IQ" sz="2800" dirty="0" smtClean="0"/>
              <a:t>رقميه </a:t>
            </a:r>
            <a:r>
              <a:rPr lang="ar-IQ" sz="2800" dirty="0" err="1" smtClean="0"/>
              <a:t>تاخذ</a:t>
            </a:r>
            <a:r>
              <a:rPr lang="ar-IQ" sz="2800" dirty="0" smtClean="0"/>
              <a:t> اعداد صحيحه بمعنى اخر المتغير الذي قيمته </a:t>
            </a:r>
            <a:r>
              <a:rPr lang="ar-IQ" sz="2800" dirty="0" err="1" smtClean="0"/>
              <a:t>لاتحتوي</a:t>
            </a:r>
            <a:r>
              <a:rPr lang="ar-IQ" sz="2800" dirty="0" smtClean="0"/>
              <a:t> كسور مثل عدد الطلاب عدد الكتب و هكذا </a:t>
            </a:r>
          </a:p>
          <a:p>
            <a:pPr marL="514350" indent="-514350" algn="r" rtl="1">
              <a:buAutoNum type="arabic1Minus"/>
            </a:pPr>
            <a:r>
              <a:rPr lang="ar-IQ" sz="2800" dirty="0" smtClean="0">
                <a:solidFill>
                  <a:srgbClr val="FF0000"/>
                </a:solidFill>
              </a:rPr>
              <a:t>المتغير المستمر (متصل) : </a:t>
            </a:r>
            <a:r>
              <a:rPr lang="ar-IQ" sz="2800" dirty="0" smtClean="0"/>
              <a:t> وهو عباره عن داله </a:t>
            </a:r>
            <a:r>
              <a:rPr lang="ar-IQ" sz="2800" dirty="0" err="1" smtClean="0"/>
              <a:t>تاخذ</a:t>
            </a:r>
            <a:r>
              <a:rPr lang="ar-IQ" sz="2800" dirty="0" smtClean="0"/>
              <a:t> قيم حقيقيه بمعنى اخر هو المتغير الذي يحتوي على كسور</a:t>
            </a:r>
            <a:r>
              <a:rPr lang="en-US" sz="2800" dirty="0" smtClean="0"/>
              <a:t> </a:t>
            </a:r>
            <a:r>
              <a:rPr lang="ar-IQ" sz="2800" dirty="0" smtClean="0"/>
              <a:t>مثل </a:t>
            </a:r>
            <a:r>
              <a:rPr lang="ar-IQ" sz="2800" dirty="0" err="1" smtClean="0"/>
              <a:t>الطول،المسافات،الوزن</a:t>
            </a:r>
            <a:r>
              <a:rPr lang="ar-IQ" sz="2800" dirty="0" smtClean="0"/>
              <a:t>، ضغط الدم</a:t>
            </a:r>
          </a:p>
          <a:p>
            <a:pPr algn="r" rtl="1"/>
            <a:r>
              <a:rPr lang="ar-IQ" sz="2800" dirty="0" smtClean="0"/>
              <a:t> </a:t>
            </a:r>
            <a:endParaRPr lang="en-US" sz="2800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778536"/>
      </p:ext>
    </p:extLst>
  </p:cSld>
  <p:clrMapOvr>
    <a:masterClrMapping/>
  </p:clrMapOvr>
  <p:transition spd="slow" advTm="863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مستطيل 3"/>
              <p:cNvSpPr/>
              <p:nvPr/>
            </p:nvSpPr>
            <p:spPr>
              <a:xfrm>
                <a:off x="304800" y="1219200"/>
                <a:ext cx="83058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IQ" sz="2400" b="1" dirty="0" smtClean="0"/>
                  <a:t>كما </a:t>
                </a:r>
                <a:r>
                  <a:rPr lang="ar-IQ" sz="2400" b="1" dirty="0"/>
                  <a:t>ذكرنا سابقا سوف نرمز للمتغير بالرمز </a:t>
                </a:r>
                <a:r>
                  <a:rPr lang="en-US" sz="2400" b="1" dirty="0"/>
                  <a:t>x</a:t>
                </a:r>
                <a:r>
                  <a:rPr lang="ar-IQ" sz="2400" b="1" dirty="0"/>
                  <a:t> ماذا كانت </a:t>
                </a:r>
                <a:r>
                  <a:rPr lang="ar-IQ" sz="2400" b="1" dirty="0" smtClean="0"/>
                  <a:t>اعمار </a:t>
                </a:r>
                <a:r>
                  <a:rPr lang="ar-IQ" sz="2400" b="1" dirty="0"/>
                  <a:t>خمسة طلاب </a:t>
                </a:r>
                <a:r>
                  <a:rPr lang="ar-IQ" sz="2400" b="1" dirty="0" smtClean="0"/>
                  <a:t>16،22،18،20,24 </a:t>
                </a:r>
                <a:r>
                  <a:rPr lang="ar-IQ" sz="2400" b="1" dirty="0"/>
                  <a:t>سوف نكتب </a:t>
                </a:r>
              </a:p>
              <a:p>
                <a:pPr algn="r" rtl="1"/>
                <a:r>
                  <a:rPr lang="ar-IQ" sz="2400" b="1" dirty="0" smtClean="0"/>
                  <a:t>        16،22،18،20,24 </a:t>
                </a:r>
                <a:r>
                  <a:rPr lang="ar-IQ" sz="2400" b="1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IQ" sz="2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latin typeface="Cambria Math"/>
                          </a:rPr>
                          <m:t>𝒊</m:t>
                        </m:r>
                      </m:sub>
                    </m:sSub>
                  </m:oMath>
                </a14:m>
                <a:endParaRPr lang="ar-IQ" sz="2400" b="1" dirty="0" smtClean="0"/>
              </a:p>
              <a:p>
                <a:pPr algn="r" rtl="1"/>
                <a:r>
                  <a:rPr lang="ar-IQ" sz="2400" b="1" dirty="0" smtClean="0"/>
                  <a:t>اي ان 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𝟏𝟔</m:t>
                      </m:r>
                    </m:oMath>
                  </m:oMathPara>
                </a14:m>
                <a:endParaRPr lang="en-US" sz="2400" b="1" i="1" dirty="0" smtClean="0">
                  <a:latin typeface="Cambria Math"/>
                </a:endParaRPr>
              </a:p>
              <a:p>
                <a:pPr algn="ctr" rtl="1"/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4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b="1" dirty="0" smtClean="0"/>
                  <a:t>22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𝟏𝟖</m:t>
                      </m:r>
                    </m:oMath>
                  </m:oMathPara>
                </a14:m>
                <a:endParaRPr lang="en-US" sz="2400" b="1" i="1" dirty="0" smtClean="0">
                  <a:latin typeface="Cambria Math"/>
                </a:endParaRP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𝟐𝟎</m:t>
                      </m:r>
                    </m:oMath>
                  </m:oMathPara>
                </a14:m>
                <a:endParaRPr lang="en-US" sz="2400" b="1" i="1" dirty="0" smtClean="0">
                  <a:latin typeface="Cambria Math"/>
                </a:endParaRP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𝟓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𝟐𝟒</m:t>
                      </m:r>
                    </m:oMath>
                  </m:oMathPara>
                </a14:m>
                <a:endParaRPr lang="en-US" sz="2400" b="1" dirty="0" smtClean="0"/>
              </a:p>
              <a:p>
                <a:pPr algn="r" rtl="1"/>
                <a:endParaRPr lang="en-US" sz="2400" b="1" dirty="0"/>
              </a:p>
            </p:txBody>
          </p:sp>
        </mc:Choice>
        <mc:Fallback>
          <p:sp>
            <p:nvSpPr>
              <p:cNvPr id="4" name="مستطيل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219200"/>
                <a:ext cx="8305800" cy="3785652"/>
              </a:xfrm>
              <a:prstGeom prst="rect">
                <a:avLst/>
              </a:prstGeom>
              <a:blipFill rotWithShape="1">
                <a:blip r:embed="rId5"/>
                <a:stretch>
                  <a:fillRect t="-1449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مربع نص 4"/>
          <p:cNvSpPr txBox="1"/>
          <p:nvPr/>
        </p:nvSpPr>
        <p:spPr>
          <a:xfrm>
            <a:off x="685800" y="457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800" dirty="0">
                <a:solidFill>
                  <a:srgbClr val="FF0000"/>
                </a:solidFill>
              </a:rPr>
              <a:t>الرموز </a:t>
            </a:r>
            <a:r>
              <a:rPr lang="ar-IQ" sz="2800" dirty="0" smtClean="0">
                <a:solidFill>
                  <a:srgbClr val="FF0000"/>
                </a:solidFill>
              </a:rPr>
              <a:t>الاحصائية</a:t>
            </a:r>
            <a:endParaRPr lang="ar-IQ" sz="2800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09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55"/>
    </mc:Choice>
    <mc:Fallback>
      <p:transition spd="slow" advTm="5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مربع نص 4"/>
              <p:cNvSpPr txBox="1"/>
              <p:nvPr/>
            </p:nvSpPr>
            <p:spPr>
              <a:xfrm>
                <a:off x="228600" y="762000"/>
                <a:ext cx="8382000" cy="1929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3200" dirty="0" smtClean="0"/>
                  <a:t>سوف </a:t>
                </a:r>
                <a:r>
                  <a:rPr lang="ar-IQ" sz="3200" dirty="0" smtClean="0"/>
                  <a:t>نرمز لمجموع </a:t>
                </a:r>
                <a:r>
                  <a:rPr lang="ar-IQ" sz="3200" dirty="0" smtClean="0"/>
                  <a:t>القيم</a:t>
                </a:r>
                <a:r>
                  <a:rPr lang="en-US" sz="3200" dirty="0" smtClean="0"/>
                  <a:t> </a:t>
                </a:r>
                <a:r>
                  <a:rPr lang="ar-IQ" sz="3200" dirty="0"/>
                  <a:t> </a:t>
                </a:r>
                <a:r>
                  <a:rPr lang="ar-IQ" sz="3200" dirty="0" smtClean="0"/>
                  <a:t>بالرمز( ∑ )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ar-IQ" sz="32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ar-IQ" sz="3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ar-IQ" sz="3200" dirty="0" smtClean="0"/>
              </a:p>
            </p:txBody>
          </p:sp>
        </mc:Choice>
        <mc:Fallback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62000"/>
                <a:ext cx="8382000" cy="1929118"/>
              </a:xfrm>
              <a:prstGeom prst="rect">
                <a:avLst/>
              </a:prstGeom>
              <a:blipFill rotWithShape="1">
                <a:blip r:embed="rId5"/>
                <a:stretch>
                  <a:fillRect t="-4747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مربع نص 3"/>
              <p:cNvSpPr txBox="1"/>
              <p:nvPr/>
            </p:nvSpPr>
            <p:spPr>
              <a:xfrm>
                <a:off x="401782" y="2874563"/>
                <a:ext cx="8382000" cy="1929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3200" dirty="0" smtClean="0"/>
                  <a:t>سوف </a:t>
                </a:r>
                <a:r>
                  <a:rPr lang="ar-IQ" sz="3200" dirty="0" smtClean="0"/>
                  <a:t>نرمز لمجموع </a:t>
                </a:r>
                <a:r>
                  <a:rPr lang="ar-IQ" sz="3200" dirty="0" smtClean="0"/>
                  <a:t>مربعات </a:t>
                </a:r>
                <a:r>
                  <a:rPr lang="ar-IQ" sz="3200" dirty="0" smtClean="0"/>
                  <a:t>القيم</a:t>
                </a:r>
                <a:r>
                  <a:rPr lang="en-US" sz="3200" dirty="0" smtClean="0"/>
                  <a:t> </a:t>
                </a:r>
                <a:r>
                  <a:rPr lang="ar-IQ" sz="3200" dirty="0" smtClean="0"/>
                  <a:t> بالشكل التالي :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ar-IQ" sz="32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ar-IQ" sz="32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IQ" sz="32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IQ" sz="32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/>
                        </a:rPr>
                        <m:t>+…+</m:t>
                      </m:r>
                      <m:sSup>
                        <m:sSupPr>
                          <m:ctrlPr>
                            <a:rPr lang="en-US" sz="32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  <m:sup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ar-IQ" sz="3200" dirty="0" smtClean="0"/>
              </a:p>
            </p:txBody>
          </p:sp>
        </mc:Choice>
        <mc:Fallback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82" y="2874563"/>
                <a:ext cx="8382000" cy="1929118"/>
              </a:xfrm>
              <a:prstGeom prst="rect">
                <a:avLst/>
              </a:prstGeom>
              <a:blipFill rotWithShape="1">
                <a:blip r:embed="rId6"/>
                <a:stretch>
                  <a:fillRect t="-4747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2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44"/>
    </mc:Choice>
    <mc:Fallback>
      <p:transition spd="slow" advTm="7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مربع نص 3"/>
              <p:cNvSpPr txBox="1"/>
              <p:nvPr/>
            </p:nvSpPr>
            <p:spPr>
              <a:xfrm>
                <a:off x="228600" y="762000"/>
                <a:ext cx="8382000" cy="2069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3200" dirty="0" smtClean="0"/>
                  <a:t>سوف </a:t>
                </a:r>
                <a:r>
                  <a:rPr lang="ar-IQ" sz="3200" dirty="0" smtClean="0"/>
                  <a:t>نرمز </a:t>
                </a:r>
                <a:r>
                  <a:rPr lang="ar-IQ" sz="3200" dirty="0" smtClean="0"/>
                  <a:t>ل</a:t>
                </a:r>
                <a:r>
                  <a:rPr lang="ar-IQ" sz="3200" dirty="0" smtClean="0"/>
                  <a:t>مربع </a:t>
                </a:r>
                <a:r>
                  <a:rPr lang="ar-IQ" sz="3200" dirty="0" smtClean="0"/>
                  <a:t>مجموع القيم</a:t>
                </a:r>
                <a:r>
                  <a:rPr lang="en-US" sz="3200" dirty="0" smtClean="0"/>
                  <a:t> </a:t>
                </a:r>
                <a:r>
                  <a:rPr lang="ar-IQ" sz="3200" dirty="0"/>
                  <a:t> </a:t>
                </a:r>
                <a:r>
                  <a:rPr lang="ar-IQ" sz="3200" dirty="0" smtClean="0"/>
                  <a:t>بالرمز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ar-IQ" sz="32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320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3200" i="1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m:rPr>
                                      <m:brk m:alnAt="23"/>
                                    </m:rPr>
                                    <a:rPr lang="en-US" sz="3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ar-IQ" sz="3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ar-IQ" sz="3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ar-IQ" sz="3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ar-IQ" sz="3200" dirty="0" smtClean="0"/>
              </a:p>
            </p:txBody>
          </p:sp>
        </mc:Choice>
        <mc:Fallback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62000"/>
                <a:ext cx="8382000" cy="2069926"/>
              </a:xfrm>
              <a:prstGeom prst="rect">
                <a:avLst/>
              </a:prstGeom>
              <a:blipFill rotWithShape="1">
                <a:blip r:embed="rId5"/>
                <a:stretch>
                  <a:fillRect t="-4412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207818" y="2971800"/>
                <a:ext cx="8382000" cy="2421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3200" dirty="0" smtClean="0"/>
                  <a:t>سوف </a:t>
                </a:r>
                <a:r>
                  <a:rPr lang="ar-IQ" sz="3200" dirty="0" smtClean="0"/>
                  <a:t>نرمز </a:t>
                </a:r>
                <a:r>
                  <a:rPr lang="ar-IQ" sz="3200" dirty="0" smtClean="0"/>
                  <a:t>لمجموع حاصل ضرب قيم</a:t>
                </a:r>
                <a:r>
                  <a:rPr lang="en-US" sz="3200" dirty="0" smtClean="0"/>
                  <a:t> </a:t>
                </a:r>
                <a:r>
                  <a:rPr lang="ar-IQ" sz="3200" dirty="0" smtClean="0"/>
                  <a:t>متغيرين</a:t>
                </a:r>
                <a:r>
                  <a:rPr lang="ar-IQ" sz="3200" dirty="0" smtClean="0"/>
                  <a:t> بالرمز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ar-IQ" sz="32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𝑖</m:t>
                          </m:r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ar-IQ" sz="3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IQ" sz="32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+…+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ar-IQ" sz="3200" dirty="0" smtClean="0"/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18" y="2971800"/>
                <a:ext cx="8382000" cy="2421560"/>
              </a:xfrm>
              <a:prstGeom prst="rect">
                <a:avLst/>
              </a:prstGeom>
              <a:blipFill rotWithShape="1">
                <a:blip r:embed="rId6"/>
                <a:stretch>
                  <a:fillRect t="-3778" r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94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82"/>
    </mc:Choice>
    <mc:Fallback>
      <p:transition spd="slow" advTm="9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مربع نص 3"/>
              <p:cNvSpPr txBox="1"/>
              <p:nvPr/>
            </p:nvSpPr>
            <p:spPr>
              <a:xfrm>
                <a:off x="228600" y="762000"/>
                <a:ext cx="8382000" cy="2902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3200" dirty="0" smtClean="0"/>
                  <a:t>سوف نرمز لحاصل ضرب مجموعين</a:t>
                </a:r>
                <a:r>
                  <a:rPr lang="en-US" sz="3200" dirty="0" smtClean="0"/>
                  <a:t> </a:t>
                </a:r>
                <a:r>
                  <a:rPr lang="ar-IQ" sz="3200" dirty="0" smtClean="0"/>
                  <a:t> بالرمز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ar-IQ" sz="32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i="1">
                                  <a:latin typeface="Cambria Math"/>
                                </a:rPr>
                                <m:t>𝑖</m:t>
                              </m:r>
                              <m:r>
                                <m:rPr>
                                  <m:brk m:alnAt="23"/>
                                </m:rPr>
                                <a:rPr lang="en-US" sz="3200" i="1"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3200" i="1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ar-IQ" sz="3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ar-IQ" sz="32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i="1">
                                  <a:latin typeface="Cambria Math"/>
                                </a:rPr>
                                <m:t>𝑖</m:t>
                              </m:r>
                              <m:r>
                                <m:rPr>
                                  <m:brk m:alnAt="23"/>
                                </m:rPr>
                                <a:rPr lang="en-US" sz="3200" i="1">
                                  <a:latin typeface="Cambria Math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3200" i="1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ar-IQ" sz="32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3200" i="1">
                              <a:latin typeface="Cambria Math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ar-IQ" sz="3200" dirty="0" smtClean="0"/>
              </a:p>
            </p:txBody>
          </p:sp>
        </mc:Choice>
        <mc:Fallback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62000"/>
                <a:ext cx="8382000" cy="2902654"/>
              </a:xfrm>
              <a:prstGeom prst="rect">
                <a:avLst/>
              </a:prstGeom>
              <a:blipFill rotWithShape="1">
                <a:blip r:embed="rId5"/>
                <a:stretch>
                  <a:fillRect t="-3151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29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42"/>
    </mc:Choice>
    <mc:Fallback>
      <p:transition spd="slow" advTm="6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685800" y="6096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H.W</a:t>
            </a:r>
            <a:r>
              <a:rPr lang="ar-IQ" sz="2800" b="1" dirty="0" smtClean="0">
                <a:solidFill>
                  <a:srgbClr val="FF0000"/>
                </a:solidFill>
              </a:rPr>
              <a:t>  مثال</a:t>
            </a: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endParaRPr lang="en-US" sz="2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مربع نص 4"/>
              <p:cNvSpPr txBox="1"/>
              <p:nvPr/>
            </p:nvSpPr>
            <p:spPr>
              <a:xfrm>
                <a:off x="685800" y="1371600"/>
                <a:ext cx="7772400" cy="4118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sz="2800" b="1" dirty="0" smtClean="0"/>
                  <a:t>اذا كان 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latin typeface="Cambria Math"/>
                        </a:rPr>
                        <m:t>𝟐</m:t>
                      </m:r>
                      <m:r>
                        <a:rPr lang="en-US" sz="2800" b="1" i="1" smtClean="0">
                          <a:latin typeface="Cambria Math"/>
                        </a:rPr>
                        <m:t>,</m:t>
                      </m:r>
                      <m:r>
                        <a:rPr lang="en-US" sz="2800" b="1" i="1" smtClean="0">
                          <a:latin typeface="Cambria Math"/>
                        </a:rPr>
                        <m:t>𝟒</m:t>
                      </m:r>
                      <m:r>
                        <a:rPr lang="en-US" sz="2800" b="1" i="1" smtClean="0">
                          <a:latin typeface="Cambria Math"/>
                        </a:rPr>
                        <m:t>,</m:t>
                      </m:r>
                      <m:r>
                        <a:rPr lang="en-US" sz="2800" b="1" i="1" smtClean="0">
                          <a:latin typeface="Cambria Math"/>
                        </a:rPr>
                        <m:t>𝟔</m:t>
                      </m:r>
                      <m:r>
                        <a:rPr lang="en-US" sz="2800" b="1" i="1" smtClean="0">
                          <a:latin typeface="Cambria Math"/>
                        </a:rPr>
                        <m:t>,</m:t>
                      </m:r>
                      <m:r>
                        <a:rPr lang="en-US" sz="2800" b="1" i="1" smtClean="0">
                          <a:latin typeface="Cambria Math"/>
                        </a:rPr>
                        <m:t>𝟖</m:t>
                      </m:r>
                    </m:oMath>
                  </m:oMathPara>
                </a14:m>
                <a:endParaRPr lang="en-US" sz="2800" b="1" dirty="0" smtClean="0"/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𝒚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/>
                            </a:rPr>
                            <m:t>𝒋</m:t>
                          </m:r>
                        </m:sub>
                      </m:sSub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latin typeface="Cambria Math"/>
                        </a:rPr>
                        <m:t>𝟏</m:t>
                      </m:r>
                      <m:r>
                        <a:rPr lang="en-US" sz="2800" b="1" i="1" smtClean="0">
                          <a:latin typeface="Cambria Math"/>
                        </a:rPr>
                        <m:t>,</m:t>
                      </m:r>
                      <m:r>
                        <a:rPr lang="en-US" sz="2800" b="1" i="1" smtClean="0">
                          <a:latin typeface="Cambria Math"/>
                        </a:rPr>
                        <m:t>𝟑</m:t>
                      </m:r>
                      <m:r>
                        <a:rPr lang="en-US" sz="2800" b="1" i="1" smtClean="0">
                          <a:latin typeface="Cambria Math"/>
                        </a:rPr>
                        <m:t>,</m:t>
                      </m:r>
                      <m:r>
                        <a:rPr lang="en-US" sz="2800" b="1" i="1" smtClean="0">
                          <a:latin typeface="Cambria Math"/>
                        </a:rPr>
                        <m:t>𝟓</m:t>
                      </m:r>
                      <m:r>
                        <a:rPr lang="en-US" sz="2800" b="1" i="1" smtClean="0">
                          <a:latin typeface="Cambria Math"/>
                        </a:rPr>
                        <m:t>,</m:t>
                      </m:r>
                      <m:r>
                        <a:rPr lang="en-US" sz="2800" b="1" i="1" smtClean="0">
                          <a:latin typeface="Cambria Math"/>
                        </a:rPr>
                        <m:t>𝟕</m:t>
                      </m:r>
                    </m:oMath>
                  </m:oMathPara>
                </a14:m>
                <a:endParaRPr lang="en-US" sz="2800" b="1" dirty="0" smtClean="0"/>
              </a:p>
              <a:p>
                <a:pPr algn="r" rtl="1"/>
                <a:r>
                  <a:rPr lang="ar-IQ" sz="2800" b="1" dirty="0" smtClean="0"/>
                  <a:t>جدي كلا</a:t>
                </a:r>
                <a:r>
                  <a:rPr lang="en-US" sz="2800" b="1" dirty="0" smtClean="0"/>
                  <a:t>”</a:t>
                </a:r>
                <a:r>
                  <a:rPr lang="ar-IQ" sz="2800" b="1" dirty="0" smtClean="0"/>
                  <a:t>مما </a:t>
                </a:r>
                <a:r>
                  <a:rPr lang="ar-IQ" sz="2800" b="1" dirty="0" err="1" smtClean="0"/>
                  <a:t>ياتي</a:t>
                </a:r>
                <a:r>
                  <a:rPr lang="ar-IQ" sz="2800" b="1" dirty="0" smtClean="0"/>
                  <a:t> :</a:t>
                </a:r>
              </a:p>
              <a:p>
                <a:pPr marL="514350" indent="-514350" algn="r" rtl="1">
                  <a:buFont typeface="+mj-lt"/>
                  <a:buAutoNum type="arabicPeriod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800" b="1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1" i="1" smtClean="0">
                            <a:latin typeface="Cambria Math"/>
                          </a:rPr>
                          <m:t>𝟏</m:t>
                        </m:r>
                        <m:r>
                          <m:rPr>
                            <m:brk m:alnAt="23"/>
                          </m:rPr>
                          <a:rPr lang="en-US" sz="2800" b="1" i="1" smtClean="0">
                            <a:latin typeface="Cambria Math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sz="2800" b="1" i="1" smtClean="0">
                            <a:latin typeface="Cambria Math"/>
                          </a:rPr>
                          <m:t>𝒊</m:t>
                        </m:r>
                      </m:sub>
                      <m:sup>
                        <m:r>
                          <a:rPr lang="en-US" sz="2800" b="1" i="1" smtClean="0">
                            <a:latin typeface="Cambria Math"/>
                          </a:rPr>
                          <m:t>𝒏</m:t>
                        </m:r>
                      </m:sup>
                      <m:e>
                        <m:sSub>
                          <m:sSubPr>
                            <m:ctrlPr>
                              <a:rPr lang="en-US" sz="28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sz="2800" b="1" dirty="0" smtClean="0"/>
              </a:p>
              <a:p>
                <a:pPr marL="514350" indent="-514350" algn="r" rtl="1">
                  <a:buFont typeface="+mj-lt"/>
                  <a:buAutoNum type="arabicPeriod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800" b="1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1" i="1" smtClean="0">
                            <a:latin typeface="Cambria Math"/>
                          </a:rPr>
                          <m:t>𝟏</m:t>
                        </m:r>
                        <m:r>
                          <m:rPr>
                            <m:brk m:alnAt="23"/>
                          </m:rPr>
                          <a:rPr lang="en-US" sz="2800" b="1" i="1" smtClean="0">
                            <a:latin typeface="Cambria Math"/>
                          </a:rPr>
                          <m:t>=</m:t>
                        </m:r>
                        <m:r>
                          <m:rPr>
                            <m:brk m:alnAt="23"/>
                          </m:rPr>
                          <a:rPr lang="en-US" sz="2800" b="1" i="1" smtClean="0">
                            <a:latin typeface="Cambria Math"/>
                          </a:rPr>
                          <m:t>𝒋</m:t>
                        </m:r>
                      </m:sub>
                      <m:sup>
                        <m:r>
                          <a:rPr lang="en-US" sz="2800" b="1" i="1" smtClean="0">
                            <a:latin typeface="Cambria Math"/>
                          </a:rPr>
                          <m:t>𝒏</m:t>
                        </m:r>
                      </m:sup>
                      <m:e>
                        <m:sSub>
                          <m:sSubPr>
                            <m:ctrlPr>
                              <a:rPr lang="en-US" sz="28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</m:e>
                    </m:nary>
                  </m:oMath>
                </a14:m>
                <a:endParaRPr lang="en-US" sz="2800" b="1" dirty="0" smtClean="0"/>
              </a:p>
              <a:p>
                <a:pPr marL="514350" indent="-514350" algn="r" rtl="1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sz="2800" b="1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800" b="1" i="1">
                                <a:latin typeface="Cambria Math"/>
                              </a:rPr>
                              <m:t>𝟏</m:t>
                            </m:r>
                            <m:r>
                              <m:rPr>
                                <m:brk m:alnAt="23"/>
                              </m:rPr>
                              <a:rPr lang="en-US" sz="2800" b="1" i="1">
                                <a:latin typeface="Cambria Math"/>
                              </a:rPr>
                              <m:t>=</m:t>
                            </m:r>
                            <m:r>
                              <m:rPr>
                                <m:brk m:alnAt="23"/>
                              </m:rPr>
                              <a:rPr lang="en-US" sz="2800" b="1" i="1">
                                <a:latin typeface="Cambria Math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sz="2800" b="1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800" b="1" i="1">
                                <a:latin typeface="Cambria Math"/>
                              </a:rPr>
                              <m:t>𝟏</m:t>
                            </m:r>
                            <m:r>
                              <m:rPr>
                                <m:brk m:alnAt="23"/>
                              </m:rPr>
                              <a:rPr lang="en-US" sz="2800" b="1" i="1">
                                <a:latin typeface="Cambria Math"/>
                              </a:rPr>
                              <m:t>=</m:t>
                            </m:r>
                            <m:r>
                              <m:rPr>
                                <m:brk m:alnAt="23"/>
                              </m:rPr>
                              <a:rPr lang="en-US" sz="2800" b="1" i="1">
                                <a:latin typeface="Cambria Math"/>
                              </a:rPr>
                              <m:t>𝒋</m:t>
                            </m:r>
                          </m:sub>
                          <m:sup>
                            <m:r>
                              <a:rPr lang="en-US" sz="2800" b="1" i="1">
                                <a:latin typeface="Cambria Math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800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latin typeface="Cambria Math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800" b="1" i="1">
                                    <a:latin typeface="Cambria Math"/>
                                  </a:rPr>
                                  <m:t>𝒋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2800" b="1" dirty="0" smtClean="0"/>
              </a:p>
              <a:p>
                <a:pPr marL="514350" indent="-514350" algn="r" rtl="1">
                  <a:buFont typeface="+mj-lt"/>
                  <a:buAutoNum type="arabicPeriod"/>
                </a:pPr>
                <a:endParaRPr lang="en-US" sz="2800" b="1" dirty="0" smtClean="0"/>
              </a:p>
              <a:p>
                <a:pPr algn="r" rtl="1"/>
                <a:endParaRPr lang="en-US" sz="2800" b="1" dirty="0"/>
              </a:p>
            </p:txBody>
          </p:sp>
        </mc:Choice>
        <mc:Fallback>
          <p:sp>
            <p:nvSpPr>
              <p:cNvPr id="5" name="مربع نص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371600"/>
                <a:ext cx="7772400" cy="4118563"/>
              </a:xfrm>
              <a:prstGeom prst="rect">
                <a:avLst/>
              </a:prstGeom>
              <a:blipFill rotWithShape="1">
                <a:blip r:embed="rId3"/>
                <a:stretch>
                  <a:fillRect t="-1479" r="-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3624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58"/>
    </mc:Choice>
    <mc:Fallback>
      <p:transition spd="slow" advTm="4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807720" y="5334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انواع العينات 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066800" y="1118175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اولا</a:t>
            </a:r>
            <a:r>
              <a:rPr lang="en-US" sz="3200" b="1" i="1" dirty="0" smtClean="0">
                <a:solidFill>
                  <a:srgbClr val="FF0000"/>
                </a:solidFill>
              </a:rPr>
              <a:t>:</a:t>
            </a:r>
            <a:r>
              <a:rPr lang="ar-IQ" sz="3200" b="1" i="1" dirty="0" smtClean="0">
                <a:solidFill>
                  <a:srgbClr val="FF0000"/>
                </a:solidFill>
              </a:rPr>
              <a:t> العينة العشوائية البسيطة 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066800" y="1905000"/>
            <a:ext cx="75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i="1" dirty="0" smtClean="0"/>
              <a:t>وهي عينة بحجم معين يكون كل من فيها له نفس فرصة الاختيار في المجتمع الكلي</a:t>
            </a:r>
          </a:p>
          <a:p>
            <a:pPr algn="r" rtl="1"/>
            <a:r>
              <a:rPr lang="ar-IQ" sz="2400" b="1" i="1" dirty="0" smtClean="0"/>
              <a:t>* تستخدم </a:t>
            </a:r>
            <a:r>
              <a:rPr lang="ar-IQ" sz="2400" b="1" i="1" dirty="0" err="1" smtClean="0"/>
              <a:t>العينه</a:t>
            </a:r>
            <a:r>
              <a:rPr lang="ar-IQ" sz="2400" b="1" i="1" dirty="0" smtClean="0"/>
              <a:t> </a:t>
            </a:r>
            <a:r>
              <a:rPr lang="ar-IQ" sz="2400" b="1" i="1" dirty="0" err="1" smtClean="0"/>
              <a:t>العشوئيه</a:t>
            </a:r>
            <a:r>
              <a:rPr lang="ar-IQ" sz="2400" b="1" i="1" dirty="0" smtClean="0"/>
              <a:t> </a:t>
            </a:r>
            <a:r>
              <a:rPr lang="ar-IQ" sz="2400" b="1" i="1" dirty="0" err="1" smtClean="0"/>
              <a:t>البسيطه</a:t>
            </a:r>
            <a:r>
              <a:rPr lang="ar-IQ" sz="2400" b="1" i="1" dirty="0" smtClean="0"/>
              <a:t> عندما تختار جزء من كل و يكون الكل نوع واحد و غير مقسم الى اقسام  </a:t>
            </a:r>
            <a:endParaRPr lang="en-US" sz="2400" b="1" i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304800" y="347466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مثال/ (طريقة اختيار </a:t>
            </a:r>
            <a:r>
              <a:rPr lang="ar-IQ" sz="3200" b="1" i="1" dirty="0" smtClean="0">
                <a:solidFill>
                  <a:srgbClr val="FF0000"/>
                </a:solidFill>
              </a:rPr>
              <a:t>العينة العشوائية البسيطة)</a:t>
            </a:r>
            <a:endParaRPr lang="ar-IQ" sz="3200" b="1" i="1" dirty="0" smtClean="0">
              <a:solidFill>
                <a:srgbClr val="FF0000"/>
              </a:solidFill>
            </a:endParaRPr>
          </a:p>
          <a:p>
            <a:pPr algn="r" rtl="1"/>
            <a:r>
              <a:rPr lang="ar-IQ" sz="3200" b="1" i="1" dirty="0" smtClean="0"/>
              <a:t>اذا اردنا اختيار عينه مكونه من عشره طلاب من مجتمع مكون من 9000 طالب </a:t>
            </a:r>
          </a:p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الحل/ </a:t>
            </a:r>
            <a:r>
              <a:rPr lang="ar-IQ" sz="3200" b="1" i="1" dirty="0" smtClean="0"/>
              <a:t>اربع مراتب نفرض رقم 8999 و نختار جدول الاحصاء</a:t>
            </a:r>
          </a:p>
          <a:p>
            <a:pPr algn="r" rtl="1"/>
            <a:endParaRPr lang="ar-IQ" sz="3200" b="1" i="1" dirty="0" smtClean="0"/>
          </a:p>
          <a:p>
            <a:pPr algn="r" rtl="1"/>
            <a:r>
              <a:rPr lang="ar-IQ" sz="3200" b="1" i="1" dirty="0" smtClean="0"/>
              <a:t> 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66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9"/>
    </mc:Choice>
    <mc:Fallback>
      <p:transition spd="slow" advTm="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304800" y="76200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dirty="0" smtClean="0">
                <a:solidFill>
                  <a:srgbClr val="FF0000"/>
                </a:solidFill>
              </a:rPr>
              <a:t>مثال /</a:t>
            </a:r>
          </a:p>
          <a:p>
            <a:pPr algn="r" rtl="1"/>
            <a:r>
              <a:rPr lang="ar-IQ" sz="3200" dirty="0" err="1" smtClean="0"/>
              <a:t>دراسه</a:t>
            </a:r>
            <a:r>
              <a:rPr lang="ar-IQ" sz="3200" dirty="0" smtClean="0"/>
              <a:t> تجري على مجتمع مكون من 1000 شخص يراد يختبر عينه من 10 طلاب حدد افراد </a:t>
            </a:r>
            <a:r>
              <a:rPr lang="ar-IQ" sz="3200" dirty="0" err="1" smtClean="0"/>
              <a:t>العينه</a:t>
            </a:r>
            <a:r>
              <a:rPr lang="ar-IQ" sz="3200" dirty="0" smtClean="0"/>
              <a:t> المطلوب من هذا المجتمع </a:t>
            </a:r>
          </a:p>
          <a:p>
            <a:pPr algn="r" rtl="1"/>
            <a:endParaRPr lang="en-US" sz="3200" dirty="0" smtClean="0">
              <a:solidFill>
                <a:srgbClr val="FF0000"/>
              </a:solidFill>
            </a:endParaRPr>
          </a:p>
          <a:p>
            <a:pPr algn="r" rtl="1"/>
            <a:endParaRPr lang="en-US" sz="3200" dirty="0">
              <a:solidFill>
                <a:srgbClr val="FF0000"/>
              </a:solidFill>
            </a:endParaRPr>
          </a:p>
          <a:p>
            <a:pPr algn="r" rtl="1"/>
            <a:r>
              <a:rPr lang="ar-IQ" sz="3200" dirty="0" smtClean="0">
                <a:solidFill>
                  <a:srgbClr val="FF0000"/>
                </a:solidFill>
              </a:rPr>
              <a:t>الحل/ 999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81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72"/>
    </mc:Choice>
    <mc:Fallback>
      <p:transition spd="slow" advTm="3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90945" y="381000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العينة الطبقية</a:t>
            </a:r>
            <a:endParaRPr lang="ar-IQ" sz="3200" b="1" i="1" dirty="0" smtClean="0">
              <a:solidFill>
                <a:srgbClr val="FF0000"/>
              </a:solidFill>
            </a:endParaRPr>
          </a:p>
          <a:p>
            <a:pPr algn="r" rtl="1"/>
            <a:r>
              <a:rPr lang="ar-IQ" sz="3200" b="1" i="1" dirty="0" smtClean="0"/>
              <a:t>و تستخدم عندما يكون المجتمع مقسم الى مجموعات حيث تتشابه افراد كل مجموعه بالصفات (تكون متجانسه) حيث تسمى كل مجموعه </a:t>
            </a:r>
            <a:r>
              <a:rPr lang="ar-IQ" sz="3200" b="1" i="1" dirty="0" err="1" smtClean="0"/>
              <a:t>بالطبقه</a:t>
            </a:r>
            <a:endParaRPr lang="ar-IQ" sz="3200" b="1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مربع نص 5"/>
              <p:cNvSpPr txBox="1"/>
              <p:nvPr/>
            </p:nvSpPr>
            <p:spPr>
              <a:xfrm>
                <a:off x="0" y="3149685"/>
                <a:ext cx="8991599" cy="293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IQ" sz="3200" b="1" i="1" dirty="0" smtClean="0">
                    <a:solidFill>
                      <a:srgbClr val="FF0000"/>
                    </a:solidFill>
                  </a:rPr>
                  <a:t>قانون</a:t>
                </a:r>
                <a:endParaRPr lang="en-US" sz="3200" b="1" i="1" dirty="0" smtClean="0">
                  <a:solidFill>
                    <a:srgbClr val="FF0000"/>
                  </a:solidFill>
                </a:endParaRPr>
              </a:p>
              <a:p>
                <a:pPr algn="ctr" rtl="1"/>
                <a:endParaRPr lang="ar-IQ" sz="3200" b="1" i="1" dirty="0" smtClean="0">
                  <a:solidFill>
                    <a:srgbClr val="FF0000"/>
                  </a:solidFill>
                </a:endParaRPr>
              </a:p>
              <a:p>
                <a:pPr algn="r" rtl="1"/>
                <a:r>
                  <a:rPr lang="ar-IQ" sz="3200" b="1" i="1" dirty="0" smtClean="0">
                    <a:solidFill>
                      <a:srgbClr val="FF0000"/>
                    </a:solidFill>
                  </a:rPr>
                  <a:t>عدد افراد العينة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IQ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ar-IQ" sz="3200" b="1" i="1" dirty="0">
                            <a:solidFill>
                              <a:srgbClr val="FF0000"/>
                            </a:solidFill>
                          </a:rPr>
                          <m:t>عدد افراد الطبقه</m:t>
                        </m:r>
                      </m:num>
                      <m:den>
                        <m:r>
                          <m:rPr>
                            <m:nor/>
                          </m:rPr>
                          <a:rPr lang="ar-IQ" sz="3200" b="1" i="1" dirty="0">
                            <a:solidFill>
                              <a:srgbClr val="FF0000"/>
                            </a:solidFill>
                          </a:rPr>
                          <m:t>عدد افراد المجتمع</m:t>
                        </m:r>
                      </m:den>
                    </m:f>
                  </m:oMath>
                </a14:m>
                <a:r>
                  <a:rPr lang="ar-IQ" sz="3200" b="1" i="1" dirty="0" smtClean="0">
                    <a:solidFill>
                      <a:srgbClr val="FF0000"/>
                    </a:solidFill>
                  </a:rPr>
                  <a:t>×</a:t>
                </a:r>
                <a:r>
                  <a:rPr lang="ar-IQ" sz="3200" b="1" i="1" dirty="0" err="1" smtClean="0">
                    <a:solidFill>
                      <a:srgbClr val="FF0000"/>
                    </a:solidFill>
                  </a:rPr>
                  <a:t>عددافراد</a:t>
                </a:r>
                <a:r>
                  <a:rPr lang="ar-IQ" sz="3200" b="1" i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ar-IQ" sz="3200" b="1" i="1" dirty="0" err="1" smtClean="0">
                    <a:solidFill>
                      <a:srgbClr val="FF0000"/>
                    </a:solidFill>
                  </a:rPr>
                  <a:t>العينةالكلية</a:t>
                </a:r>
                <a:r>
                  <a:rPr lang="ar-IQ" sz="3200" b="1" i="1" dirty="0" smtClean="0">
                    <a:solidFill>
                      <a:srgbClr val="FF0000"/>
                    </a:solidFill>
                  </a:rPr>
                  <a:t> </a:t>
                </a:r>
                <a:endParaRPr lang="ar-IQ" sz="3200" b="1" i="1" dirty="0">
                  <a:solidFill>
                    <a:srgbClr val="FF0000"/>
                  </a:solidFill>
                </a:endParaRPr>
              </a:p>
              <a:p>
                <a:pPr algn="r" rtl="1"/>
                <a:endParaRPr lang="ar-IQ" sz="3200" b="1" i="1" dirty="0" smtClean="0">
                  <a:solidFill>
                    <a:srgbClr val="FF0000"/>
                  </a:solidFill>
                </a:endParaRPr>
              </a:p>
              <a:p>
                <a:pPr algn="r" rtl="1"/>
                <a:r>
                  <a:rPr lang="ar-IQ" sz="3200" b="1" i="1" dirty="0">
                    <a:solidFill>
                      <a:srgbClr val="FF0000"/>
                    </a:solidFill>
                  </a:rPr>
                  <a:t> </a:t>
                </a:r>
                <a:r>
                  <a:rPr lang="ar-IQ" sz="3200" b="1" i="1" dirty="0" smtClean="0">
                    <a:solidFill>
                      <a:srgbClr val="FF0000"/>
                    </a:solidFill>
                  </a:rPr>
                  <a:t>                    </a:t>
                </a:r>
                <a:endParaRPr lang="en-US" sz="3200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49685"/>
                <a:ext cx="8991599" cy="2936317"/>
              </a:xfrm>
              <a:prstGeom prst="rect">
                <a:avLst/>
              </a:prstGeom>
              <a:blipFill rotWithShape="1">
                <a:blip r:embed="rId5"/>
                <a:stretch>
                  <a:fillRect t="-3119" r="-1695" b="-5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46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85"/>
    </mc:Choice>
    <mc:Fallback>
      <p:transition spd="slow" advTm="5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180109" y="304800"/>
            <a:ext cx="8763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مثال:</a:t>
            </a:r>
            <a:r>
              <a:rPr lang="ar-IQ" sz="3200" b="1" i="1" dirty="0" smtClean="0"/>
              <a:t> يراد اختيار عينه مكونه من 20 طالب من طلبة الكليات. اذا علمت ان عدد طلاب هذه </a:t>
            </a:r>
            <a:r>
              <a:rPr lang="ar-IQ" sz="3200" b="1" i="1" dirty="0" err="1" smtClean="0"/>
              <a:t>الكليه</a:t>
            </a:r>
            <a:r>
              <a:rPr lang="ar-IQ" sz="3200" b="1" i="1" dirty="0" smtClean="0"/>
              <a:t> 1000 طالب وهم مقسمين كما يلي حسب المرحلة</a:t>
            </a:r>
          </a:p>
          <a:p>
            <a:pPr algn="r" rtl="1"/>
            <a:r>
              <a:rPr lang="ar-IQ" sz="3200" b="1" i="1" dirty="0" smtClean="0"/>
              <a:t>المرحلة الاولى =400</a:t>
            </a:r>
          </a:p>
          <a:p>
            <a:pPr algn="r" rtl="1"/>
            <a:endParaRPr lang="ar-IQ" sz="3200" b="1" i="1" dirty="0" smtClean="0"/>
          </a:p>
          <a:p>
            <a:pPr algn="r" rtl="1"/>
            <a:r>
              <a:rPr lang="ar-IQ" sz="3200" b="1" i="1" dirty="0"/>
              <a:t>المرحلة </a:t>
            </a:r>
            <a:r>
              <a:rPr lang="ar-IQ" sz="3200" b="1" i="1" dirty="0" err="1" smtClean="0"/>
              <a:t>الثانيه</a:t>
            </a:r>
            <a:r>
              <a:rPr lang="ar-IQ" sz="3200" b="1" i="1" dirty="0" smtClean="0"/>
              <a:t> =300</a:t>
            </a:r>
          </a:p>
          <a:p>
            <a:pPr algn="r" rtl="1"/>
            <a:endParaRPr lang="ar-IQ" sz="3200" b="1" i="1" dirty="0" smtClean="0"/>
          </a:p>
          <a:p>
            <a:pPr algn="r" rtl="1"/>
            <a:r>
              <a:rPr lang="ar-IQ" sz="3200" b="1" i="1" dirty="0"/>
              <a:t>المرحلة </a:t>
            </a:r>
            <a:r>
              <a:rPr lang="ar-IQ" sz="3200" b="1" i="1" dirty="0" err="1" smtClean="0"/>
              <a:t>الثالثه</a:t>
            </a:r>
            <a:r>
              <a:rPr lang="ar-IQ" sz="3200" b="1" i="1" dirty="0" smtClean="0"/>
              <a:t>=</a:t>
            </a:r>
          </a:p>
          <a:p>
            <a:pPr algn="r" rtl="1"/>
            <a:r>
              <a:rPr lang="ar-IQ" sz="3200" b="1" i="1" dirty="0" smtClean="0"/>
              <a:t>200</a:t>
            </a:r>
          </a:p>
          <a:p>
            <a:pPr algn="r" rtl="1"/>
            <a:r>
              <a:rPr lang="ar-IQ" sz="3200" b="1" i="1" dirty="0"/>
              <a:t>المرحلة </a:t>
            </a:r>
            <a:r>
              <a:rPr lang="ar-IQ" sz="3200" b="1" i="1" dirty="0" err="1" smtClean="0"/>
              <a:t>الرابعه</a:t>
            </a:r>
            <a:r>
              <a:rPr lang="ar-IQ" sz="3200" b="1" i="1" dirty="0" smtClean="0"/>
              <a:t>=100</a:t>
            </a:r>
          </a:p>
          <a:p>
            <a:pPr algn="r" rtl="1"/>
            <a:endParaRPr lang="ar-IQ" sz="3200" b="1" i="1" dirty="0" smtClean="0"/>
          </a:p>
          <a:p>
            <a:pPr algn="r" rtl="1"/>
            <a:r>
              <a:rPr lang="ar-IQ" sz="3200" b="1" i="1" dirty="0" smtClean="0"/>
              <a:t>المطلوب كوني عينه </a:t>
            </a:r>
            <a:endParaRPr lang="en-US" sz="3200" b="1" i="1" dirty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7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7"/>
    </mc:Choice>
    <mc:Fallback>
      <p:transition spd="slow" advTm="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228600" y="152400"/>
            <a:ext cx="813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i="1" dirty="0" smtClean="0">
                <a:solidFill>
                  <a:srgbClr val="FF0000"/>
                </a:solidFill>
              </a:rPr>
              <a:t>الحل</a:t>
            </a:r>
            <a:endParaRPr lang="ar-IQ" sz="3200" b="1" i="1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مربع نص 1"/>
              <p:cNvSpPr txBox="1"/>
              <p:nvPr/>
            </p:nvSpPr>
            <p:spPr>
              <a:xfrm>
                <a:off x="228600" y="990600"/>
                <a:ext cx="8458200" cy="1166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dirty="0" smtClean="0"/>
                  <a:t>الطبقة الاولى 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400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1000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20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8</m:t>
                      </m:r>
                    </m:oMath>
                  </m:oMathPara>
                </a14:m>
                <a:endParaRPr lang="ar-IQ" dirty="0" smtClean="0"/>
              </a:p>
              <a:p>
                <a:pPr algn="r" rtl="1"/>
                <a:r>
                  <a:rPr lang="ar-IQ" dirty="0" smtClean="0"/>
                  <a:t>العينة العشوائية  المقابلة لهذه الطبقة هي 399</a:t>
                </a:r>
                <a:endParaRPr lang="en-US" dirty="0"/>
              </a:p>
            </p:txBody>
          </p:sp>
        </mc:Choice>
        <mc:Fallback>
          <p:sp>
            <p:nvSpPr>
              <p:cNvPr id="2" name="مربع نص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90600"/>
                <a:ext cx="8458200" cy="1166730"/>
              </a:xfrm>
              <a:prstGeom prst="rect">
                <a:avLst/>
              </a:prstGeom>
              <a:blipFill rotWithShape="1">
                <a:blip r:embed="rId5"/>
                <a:stretch>
                  <a:fillRect t="-2618" r="-577" b="-6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مربع نص 3"/>
              <p:cNvSpPr txBox="1"/>
              <p:nvPr/>
            </p:nvSpPr>
            <p:spPr>
              <a:xfrm>
                <a:off x="381000" y="2309730"/>
                <a:ext cx="8458200" cy="1190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dirty="0" smtClean="0"/>
                  <a:t>الطبقة الثانية 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300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1000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20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ar-IQ" dirty="0" smtClean="0"/>
              </a:p>
              <a:p>
                <a:pPr algn="r" rtl="1"/>
                <a:r>
                  <a:rPr lang="ar-IQ" dirty="0" smtClean="0"/>
                  <a:t>العينة العشوائية  المقابلة لهذه الطبقة هي</a:t>
                </a:r>
                <a:r>
                  <a:rPr lang="en-US" dirty="0" smtClean="0"/>
                  <a:t> 299</a:t>
                </a:r>
                <a:endParaRPr lang="en-US" dirty="0"/>
              </a:p>
            </p:txBody>
          </p:sp>
        </mc:Choice>
        <mc:Fallback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309730"/>
                <a:ext cx="8458200" cy="1190582"/>
              </a:xfrm>
              <a:prstGeom prst="rect">
                <a:avLst/>
              </a:prstGeom>
              <a:blipFill rotWithShape="1">
                <a:blip r:embed="rId6"/>
                <a:stretch>
                  <a:fillRect t="-2564" r="-577" b="-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مربع نص 5"/>
              <p:cNvSpPr txBox="1"/>
              <p:nvPr/>
            </p:nvSpPr>
            <p:spPr>
              <a:xfrm>
                <a:off x="381000" y="3500312"/>
                <a:ext cx="8458200" cy="1190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dirty="0" smtClean="0"/>
                  <a:t>الطبقة الثالثة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1000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20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ar-IQ" dirty="0" smtClean="0"/>
              </a:p>
              <a:p>
                <a:pPr algn="r" rtl="1"/>
                <a:r>
                  <a:rPr lang="ar-IQ" dirty="0" smtClean="0"/>
                  <a:t>العينة العشوائية  المقابلة لهذه الطبقة هي </a:t>
                </a:r>
                <a:r>
                  <a:rPr lang="en-US" dirty="0" smtClean="0"/>
                  <a:t>199</a:t>
                </a:r>
                <a:endParaRPr lang="en-US" dirty="0"/>
              </a:p>
            </p:txBody>
          </p:sp>
        </mc:Choice>
        <mc:Fallback>
          <p:sp>
            <p:nvSpPr>
              <p:cNvPr id="6" name="مربع نص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500312"/>
                <a:ext cx="8458200" cy="1190582"/>
              </a:xfrm>
              <a:prstGeom prst="rect">
                <a:avLst/>
              </a:prstGeom>
              <a:blipFill rotWithShape="1">
                <a:blip r:embed="rId7"/>
                <a:stretch>
                  <a:fillRect t="-2551" r="-577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مربع نص 6"/>
              <p:cNvSpPr txBox="1"/>
              <p:nvPr/>
            </p:nvSpPr>
            <p:spPr>
              <a:xfrm>
                <a:off x="533400" y="4735406"/>
                <a:ext cx="8458200" cy="1166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ar-IQ" dirty="0" smtClean="0"/>
                  <a:t>الطبقة الرابعة</a:t>
                </a:r>
              </a:p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1000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∗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20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ar-IQ" dirty="0" smtClean="0"/>
              </a:p>
              <a:p>
                <a:pPr algn="r" rtl="1"/>
                <a:r>
                  <a:rPr lang="ar-IQ" dirty="0" smtClean="0"/>
                  <a:t>العينة العشوائية  المقابلة لهذه الطبقة هي </a:t>
                </a:r>
                <a:r>
                  <a:rPr lang="en-US" dirty="0" smtClean="0"/>
                  <a:t>99</a:t>
                </a:r>
                <a:endParaRPr lang="en-US" dirty="0"/>
              </a:p>
            </p:txBody>
          </p:sp>
        </mc:Choice>
        <mc:Fallback>
          <p:sp>
            <p:nvSpPr>
              <p:cNvPr id="7" name="مربع نص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735406"/>
                <a:ext cx="8458200" cy="1166730"/>
              </a:xfrm>
              <a:prstGeom prst="rect">
                <a:avLst/>
              </a:prstGeom>
              <a:blipFill rotWithShape="1">
                <a:blip r:embed="rId8"/>
                <a:stretch>
                  <a:fillRect t="-2618" r="-577" b="-7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76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8"/>
    </mc:Choice>
    <mc:Fallback>
      <p:transition spd="slow" advTm="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5"/>
          <p:cNvSpPr txBox="1"/>
          <p:nvPr/>
        </p:nvSpPr>
        <p:spPr>
          <a:xfrm>
            <a:off x="815340" y="304800"/>
            <a:ext cx="7543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مثال :</a:t>
            </a:r>
            <a:r>
              <a:rPr lang="en-US" sz="3200" b="1" i="1" dirty="0" smtClean="0">
                <a:solidFill>
                  <a:srgbClr val="FF0000"/>
                </a:solidFill>
              </a:rPr>
              <a:t>H.W</a:t>
            </a:r>
          </a:p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عينه مكونه من 30 طالب من </a:t>
            </a:r>
            <a:r>
              <a:rPr lang="ar-IQ" sz="3200" b="1" i="1" dirty="0" err="1" smtClean="0">
                <a:solidFill>
                  <a:srgbClr val="FF0000"/>
                </a:solidFill>
              </a:rPr>
              <a:t>الطلبه</a:t>
            </a:r>
            <a:r>
              <a:rPr lang="ar-IQ" sz="3200" b="1" i="1" dirty="0" smtClean="0">
                <a:solidFill>
                  <a:srgbClr val="FF0000"/>
                </a:solidFill>
              </a:rPr>
              <a:t> كليه </a:t>
            </a:r>
            <a:r>
              <a:rPr lang="ar-IQ" sz="3200" b="1" i="1" dirty="0" err="1" smtClean="0">
                <a:solidFill>
                  <a:srgbClr val="FF0000"/>
                </a:solidFill>
              </a:rPr>
              <a:t>التربيه</a:t>
            </a:r>
            <a:r>
              <a:rPr lang="ar-IQ" sz="3200" b="1" i="1" dirty="0" smtClean="0">
                <a:solidFill>
                  <a:srgbClr val="FF0000"/>
                </a:solidFill>
              </a:rPr>
              <a:t> جامعة </a:t>
            </a:r>
            <a:r>
              <a:rPr lang="ar-IQ" sz="3200" b="1" i="1" dirty="0" err="1" smtClean="0">
                <a:solidFill>
                  <a:srgbClr val="FF0000"/>
                </a:solidFill>
              </a:rPr>
              <a:t>البصره</a:t>
            </a:r>
            <a:r>
              <a:rPr lang="ar-IQ" sz="3200" b="1" i="1" dirty="0" smtClean="0">
                <a:solidFill>
                  <a:srgbClr val="FF0000"/>
                </a:solidFill>
              </a:rPr>
              <a:t> اذا علمت ان عدد طلاب هذه </a:t>
            </a:r>
            <a:r>
              <a:rPr lang="ar-IQ" sz="3200" b="1" i="1" dirty="0" err="1" smtClean="0">
                <a:solidFill>
                  <a:srgbClr val="FF0000"/>
                </a:solidFill>
              </a:rPr>
              <a:t>الكليه</a:t>
            </a:r>
            <a:r>
              <a:rPr lang="ar-IQ" sz="3200" b="1" i="1" dirty="0" smtClean="0">
                <a:solidFill>
                  <a:srgbClr val="FF0000"/>
                </a:solidFill>
              </a:rPr>
              <a:t> 1000 طالبه مقسمات حسب التخصصات</a:t>
            </a:r>
          </a:p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200 طالبه تاريخ </a:t>
            </a:r>
          </a:p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500 طالبه </a:t>
            </a:r>
            <a:r>
              <a:rPr lang="ar-IQ" sz="3200" b="1" i="1" dirty="0" err="1" smtClean="0">
                <a:solidFill>
                  <a:srgbClr val="FF0000"/>
                </a:solidFill>
              </a:rPr>
              <a:t>جغرافيه</a:t>
            </a:r>
            <a:endParaRPr lang="ar-IQ" sz="3200" b="1" i="1" dirty="0" smtClean="0">
              <a:solidFill>
                <a:srgbClr val="FF0000"/>
              </a:solidFill>
            </a:endParaRPr>
          </a:p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300 طالبه علم نفس</a:t>
            </a:r>
          </a:p>
          <a:p>
            <a:pPr algn="r" rtl="1"/>
            <a:endParaRPr lang="ar-IQ" sz="3200" b="1" i="1" dirty="0">
              <a:solidFill>
                <a:srgbClr val="FF0000"/>
              </a:solidFill>
            </a:endParaRPr>
          </a:p>
          <a:p>
            <a:pPr algn="r" rtl="1"/>
            <a:endParaRPr lang="ar-IQ" sz="3200" b="1" i="1" dirty="0" smtClean="0">
              <a:solidFill>
                <a:srgbClr val="FF0000"/>
              </a:solidFill>
            </a:endParaRPr>
          </a:p>
          <a:p>
            <a:pPr algn="r" rtl="1"/>
            <a:r>
              <a:rPr lang="ar-IQ" sz="3200" b="1" i="1" dirty="0" smtClean="0">
                <a:solidFill>
                  <a:srgbClr val="FF0000"/>
                </a:solidFill>
              </a:rPr>
              <a:t>كوني </a:t>
            </a:r>
            <a:r>
              <a:rPr lang="ar-IQ" sz="3200" b="1" i="1" dirty="0" err="1" smtClean="0">
                <a:solidFill>
                  <a:srgbClr val="FF0000"/>
                </a:solidFill>
              </a:rPr>
              <a:t>العينه</a:t>
            </a:r>
            <a:r>
              <a:rPr lang="ar-IQ" sz="3200" b="1" i="1" dirty="0" smtClean="0">
                <a:solidFill>
                  <a:srgbClr val="FF0000"/>
                </a:solidFill>
              </a:rPr>
              <a:t> </a:t>
            </a:r>
            <a:r>
              <a:rPr lang="ar-IQ" sz="3200" b="1" i="1" dirty="0" err="1" smtClean="0">
                <a:solidFill>
                  <a:srgbClr val="FF0000"/>
                </a:solidFill>
              </a:rPr>
              <a:t>المطلوبه</a:t>
            </a:r>
            <a:endParaRPr lang="ar-IQ" sz="3200" b="1" i="1" dirty="0" smtClean="0"/>
          </a:p>
          <a:p>
            <a:pPr algn="r" rtl="1"/>
            <a:endParaRPr lang="ar-IQ" sz="3200" b="1" i="1" dirty="0" smtClean="0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55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5"/>
    </mc:Choice>
    <mc:Fallback>
      <p:transition spd="slow" advTm="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533400" y="228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 smtClean="0">
                <a:solidFill>
                  <a:srgbClr val="FF0000"/>
                </a:solidFill>
              </a:rPr>
              <a:t>العينة العنقودية متعددة المراحل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33400" y="838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400" b="1" dirty="0" smtClean="0"/>
              <a:t>وهنا يقسم المجتمع الى مجموعات جزئية لا يشترط تجانسها وهذه المجموعات الجزئية تقسم الى مجموعات صغيرة اخرى وهكذا . بحيث تسمى اصغر مجموعة جزئية بالعنقود ثم اختيار من كل عنقود عينة عشوائية بسيطة فيتشكل في النهاية عينة عنقودية . </a:t>
            </a:r>
            <a:endParaRPr lang="en-US" sz="24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519545" y="28956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3200" b="1" dirty="0" smtClean="0">
                <a:solidFill>
                  <a:srgbClr val="FF0000"/>
                </a:solidFill>
              </a:rPr>
              <a:t>مثال</a:t>
            </a:r>
            <a:r>
              <a:rPr lang="ar-IQ" sz="3200" b="1" dirty="0" smtClean="0"/>
              <a:t> </a:t>
            </a:r>
            <a:endParaRPr lang="en-US" sz="32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419100" y="4191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2000" b="1" dirty="0" smtClean="0"/>
              <a:t>لغرض اجراء دراسة تخص فرص العمل لطلاب جامعة البصرة بعد التخرج  حددي افضل عينة للدراسة .</a:t>
            </a:r>
            <a:endParaRPr lang="en-US" sz="2000" b="1" dirty="0"/>
          </a:p>
        </p:txBody>
      </p:sp>
      <p:pic>
        <p:nvPicPr>
          <p:cNvPr id="10" name="صوت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2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89"/>
    </mc:Choice>
    <mc:Fallback>
      <p:transition spd="slow" advTm="51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25561746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مربع نص 4"/>
          <p:cNvSpPr txBox="1"/>
          <p:nvPr/>
        </p:nvSpPr>
        <p:spPr>
          <a:xfrm>
            <a:off x="1066800" y="5334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IQ" sz="2400" b="1" dirty="0" smtClean="0">
                <a:solidFill>
                  <a:srgbClr val="FF0000"/>
                </a:solidFill>
              </a:rPr>
              <a:t>الحل</a:t>
            </a:r>
            <a:r>
              <a:rPr lang="ar-IQ" dirty="0" smtClean="0"/>
              <a:t> </a:t>
            </a:r>
            <a:endParaRPr lang="en-US" dirty="0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34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05"/>
    </mc:Choice>
    <mc:Fallback>
      <p:transition spd="slow" advTm="7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4" grpId="0">
        <p:bldAsOne/>
      </p:bldGraphic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1|13.5|5.6|12.6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6|1.2|55.5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8|3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0.5|36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4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0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5|6.6|5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9|1.3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3|1.5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3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1126</Words>
  <Application>Microsoft Office PowerPoint</Application>
  <PresentationFormat>عرض على الشاشة (3:4)‏</PresentationFormat>
  <Paragraphs>123</Paragraphs>
  <Slides>19</Slides>
  <Notes>0</Notes>
  <HiddenSlides>0</HiddenSlides>
  <MMClips>17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0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Ahmed-Under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RIPW7</dc:creator>
  <cp:lastModifiedBy>RIPW7</cp:lastModifiedBy>
  <cp:revision>55</cp:revision>
  <dcterms:created xsi:type="dcterms:W3CDTF">2020-12-16T10:47:30Z</dcterms:created>
  <dcterms:modified xsi:type="dcterms:W3CDTF">2021-01-17T05:58:32Z</dcterms:modified>
</cp:coreProperties>
</file>